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7"/>
  </p:notesMasterIdLst>
  <p:handoutMasterIdLst>
    <p:handoutMasterId r:id="rId18"/>
  </p:handoutMasterIdLst>
  <p:sldIdLst>
    <p:sldId id="261" r:id="rId5"/>
    <p:sldId id="287" r:id="rId6"/>
    <p:sldId id="288" r:id="rId7"/>
    <p:sldId id="294" r:id="rId8"/>
    <p:sldId id="289" r:id="rId9"/>
    <p:sldId id="301" r:id="rId10"/>
    <p:sldId id="302" r:id="rId11"/>
    <p:sldId id="295" r:id="rId12"/>
    <p:sldId id="300" r:id="rId13"/>
    <p:sldId id="303" r:id="rId14"/>
    <p:sldId id="299" r:id="rId15"/>
    <p:sldId id="304" r:id="rId16"/>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BB5"/>
    <a:srgbClr val="B3D236"/>
    <a:srgbClr val="00C4C4"/>
    <a:srgbClr val="C3C3DD"/>
    <a:srgbClr val="BDE3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3234" autoAdjust="0"/>
    <p:restoredTop sz="92717" autoAdjust="0"/>
  </p:normalViewPr>
  <p:slideViewPr>
    <p:cSldViewPr snapToGrid="0">
      <p:cViewPr>
        <p:scale>
          <a:sx n="66" d="100"/>
          <a:sy n="66" d="100"/>
        </p:scale>
        <p:origin x="-564" y="-15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0" d="100"/>
          <a:sy n="60" d="100"/>
        </p:scale>
        <p:origin x="-2760" y="-78"/>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1E1EEAC2-6BA7-4ABE-8AD8-0D26EC897E9A}" type="datetimeFigureOut">
              <a:rPr lang="en-GB" smtClean="0"/>
              <a:pPr/>
              <a:t>17/08/2015</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847A8C41-7247-444A-9DC9-E9ACA2EFD3C8}" type="slidenum">
              <a:rPr lang="en-GB" smtClean="0"/>
              <a:pPr/>
              <a:t>‹#›</a:t>
            </a:fld>
            <a:endParaRPr lang="en-GB"/>
          </a:p>
        </p:txBody>
      </p:sp>
    </p:spTree>
    <p:extLst>
      <p:ext uri="{BB962C8B-B14F-4D97-AF65-F5344CB8AC3E}">
        <p14:creationId xmlns:p14="http://schemas.microsoft.com/office/powerpoint/2010/main" val="34290705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6D5B34D-ADEC-457E-B4B9-B8BA594A1FF5}" type="datetimeFigureOut">
              <a:rPr lang="en-GB" smtClean="0"/>
              <a:pPr/>
              <a:t>17/08/2015</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238C683-9137-4122-84BD-5AA5692D6AF0}" type="slidenum">
              <a:rPr lang="en-GB" smtClean="0"/>
              <a:pPr/>
              <a:t>‹#›</a:t>
            </a:fld>
            <a:endParaRPr lang="en-GB"/>
          </a:p>
        </p:txBody>
      </p:sp>
    </p:spTree>
    <p:extLst>
      <p:ext uri="{BB962C8B-B14F-4D97-AF65-F5344CB8AC3E}">
        <p14:creationId xmlns:p14="http://schemas.microsoft.com/office/powerpoint/2010/main" val="1627232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1238C683-9137-4122-84BD-5AA5692D6AF0}" type="slidenum">
              <a:rPr lang="en-GB" smtClean="0"/>
              <a:pPr/>
              <a:t>1</a:t>
            </a:fld>
            <a:endParaRPr lang="en-GB"/>
          </a:p>
        </p:txBody>
      </p:sp>
    </p:spTree>
    <p:extLst>
      <p:ext uri="{BB962C8B-B14F-4D97-AF65-F5344CB8AC3E}">
        <p14:creationId xmlns:p14="http://schemas.microsoft.com/office/powerpoint/2010/main" val="18377697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38C683-9137-4122-84BD-5AA5692D6AF0}" type="slidenum">
              <a:rPr lang="en-GB" smtClean="0"/>
              <a:pPr/>
              <a:t>2</a:t>
            </a:fld>
            <a:endParaRPr lang="en-GB"/>
          </a:p>
        </p:txBody>
      </p:sp>
    </p:spTree>
    <p:extLst>
      <p:ext uri="{BB962C8B-B14F-4D97-AF65-F5344CB8AC3E}">
        <p14:creationId xmlns:p14="http://schemas.microsoft.com/office/powerpoint/2010/main" val="2436637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38C683-9137-4122-84BD-5AA5692D6AF0}" type="slidenum">
              <a:rPr lang="en-GB" smtClean="0"/>
              <a:pPr/>
              <a:t>3</a:t>
            </a:fld>
            <a:endParaRPr lang="en-GB"/>
          </a:p>
        </p:txBody>
      </p:sp>
    </p:spTree>
    <p:extLst>
      <p:ext uri="{BB962C8B-B14F-4D97-AF65-F5344CB8AC3E}">
        <p14:creationId xmlns:p14="http://schemas.microsoft.com/office/powerpoint/2010/main" val="24366373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38C683-9137-4122-84BD-5AA5692D6AF0}" type="slidenum">
              <a:rPr lang="en-GB" smtClean="0"/>
              <a:pPr/>
              <a:t>4</a:t>
            </a:fld>
            <a:endParaRPr lang="en-GB"/>
          </a:p>
        </p:txBody>
      </p:sp>
    </p:spTree>
    <p:extLst>
      <p:ext uri="{BB962C8B-B14F-4D97-AF65-F5344CB8AC3E}">
        <p14:creationId xmlns:p14="http://schemas.microsoft.com/office/powerpoint/2010/main" val="2436637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38C683-9137-4122-84BD-5AA5692D6AF0}" type="slidenum">
              <a:rPr lang="en-GB" smtClean="0"/>
              <a:pPr/>
              <a:t>5</a:t>
            </a:fld>
            <a:endParaRPr lang="en-GB"/>
          </a:p>
        </p:txBody>
      </p:sp>
    </p:spTree>
    <p:extLst>
      <p:ext uri="{BB962C8B-B14F-4D97-AF65-F5344CB8AC3E}">
        <p14:creationId xmlns:p14="http://schemas.microsoft.com/office/powerpoint/2010/main" val="2436637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38C683-9137-4122-84BD-5AA5692D6AF0}" type="slidenum">
              <a:rPr lang="en-GB" smtClean="0"/>
              <a:pPr/>
              <a:t>6</a:t>
            </a:fld>
            <a:endParaRPr lang="en-GB"/>
          </a:p>
        </p:txBody>
      </p:sp>
    </p:spTree>
    <p:extLst>
      <p:ext uri="{BB962C8B-B14F-4D97-AF65-F5344CB8AC3E}">
        <p14:creationId xmlns:p14="http://schemas.microsoft.com/office/powerpoint/2010/main" val="2436637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38C683-9137-4122-84BD-5AA5692D6AF0}" type="slidenum">
              <a:rPr lang="en-GB" smtClean="0"/>
              <a:pPr/>
              <a:t>7</a:t>
            </a:fld>
            <a:endParaRPr lang="en-GB"/>
          </a:p>
        </p:txBody>
      </p:sp>
    </p:spTree>
    <p:extLst>
      <p:ext uri="{BB962C8B-B14F-4D97-AF65-F5344CB8AC3E}">
        <p14:creationId xmlns:p14="http://schemas.microsoft.com/office/powerpoint/2010/main" val="24366373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38C683-9137-4122-84BD-5AA5692D6AF0}" type="slidenum">
              <a:rPr lang="en-GB" smtClean="0"/>
              <a:pPr/>
              <a:t>8</a:t>
            </a:fld>
            <a:endParaRPr lang="en-GB"/>
          </a:p>
        </p:txBody>
      </p:sp>
    </p:spTree>
    <p:extLst>
      <p:ext uri="{BB962C8B-B14F-4D97-AF65-F5344CB8AC3E}">
        <p14:creationId xmlns:p14="http://schemas.microsoft.com/office/powerpoint/2010/main" val="24366373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38C683-9137-4122-84BD-5AA5692D6AF0}" type="slidenum">
              <a:rPr lang="en-GB" smtClean="0"/>
              <a:pPr/>
              <a:t>9</a:t>
            </a:fld>
            <a:endParaRPr lang="en-GB"/>
          </a:p>
        </p:txBody>
      </p:sp>
    </p:spTree>
    <p:extLst>
      <p:ext uri="{BB962C8B-B14F-4D97-AF65-F5344CB8AC3E}">
        <p14:creationId xmlns:p14="http://schemas.microsoft.com/office/powerpoint/2010/main" val="24366373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38C683-9137-4122-84BD-5AA5692D6AF0}" type="slidenum">
              <a:rPr lang="en-GB" smtClean="0"/>
              <a:pPr/>
              <a:t>10</a:t>
            </a:fld>
            <a:endParaRPr lang="en-GB"/>
          </a:p>
        </p:txBody>
      </p:sp>
    </p:spTree>
    <p:extLst>
      <p:ext uri="{BB962C8B-B14F-4D97-AF65-F5344CB8AC3E}">
        <p14:creationId xmlns:p14="http://schemas.microsoft.com/office/powerpoint/2010/main" val="24366373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38C683-9137-4122-84BD-5AA5692D6AF0}" type="slidenum">
              <a:rPr lang="en-GB" smtClean="0"/>
              <a:pPr/>
              <a:t>11</a:t>
            </a:fld>
            <a:endParaRPr lang="en-GB"/>
          </a:p>
        </p:txBody>
      </p:sp>
    </p:spTree>
    <p:extLst>
      <p:ext uri="{BB962C8B-B14F-4D97-AF65-F5344CB8AC3E}">
        <p14:creationId xmlns:p14="http://schemas.microsoft.com/office/powerpoint/2010/main" val="24366373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38C683-9137-4122-84BD-5AA5692D6AF0}" type="slidenum">
              <a:rPr lang="en-GB" smtClean="0"/>
              <a:pPr/>
              <a:t>12</a:t>
            </a:fld>
            <a:endParaRPr lang="en-GB"/>
          </a:p>
        </p:txBody>
      </p:sp>
    </p:spTree>
    <p:extLst>
      <p:ext uri="{BB962C8B-B14F-4D97-AF65-F5344CB8AC3E}">
        <p14:creationId xmlns:p14="http://schemas.microsoft.com/office/powerpoint/2010/main" val="24366373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Content Placeholder 2"/>
          <p:cNvSpPr>
            <a:spLocks noGrp="1"/>
          </p:cNvSpPr>
          <p:nvPr>
            <p:ph idx="1" hasCustomPrompt="1"/>
          </p:nvPr>
        </p:nvSpPr>
        <p:spPr/>
        <p:txBody>
          <a:bodyPr/>
          <a:lstStyle>
            <a:lvl1pPr>
              <a:defRPr b="0" baseline="0"/>
            </a:lvl1pPr>
            <a:lvl2pPr marL="742950" indent="-285750">
              <a:buFont typeface="Arial"/>
              <a:buChar char="•"/>
              <a:defRPr/>
            </a:lvl2pPr>
            <a:lvl3pPr marL="1257300" indent="-342900">
              <a:buFont typeface="Lucida Grande"/>
              <a:buChar char="-"/>
              <a:defRPr/>
            </a:lvl3pPr>
            <a:lvl4pPr marL="1714500" indent="-342900">
              <a:buClr>
                <a:srgbClr val="00ABB5"/>
              </a:buClr>
              <a:buFont typeface="Wingdings" charset="2"/>
              <a:buChar char="Ø"/>
              <a:defRPr/>
            </a:lvl4pPr>
            <a:lvl5pPr marL="2171700" indent="-342900">
              <a:buClr>
                <a:srgbClr val="00ABB5"/>
              </a:buClr>
              <a:buFont typeface="Lucida Grande"/>
              <a:buChar char="-"/>
              <a:defRPr/>
            </a:lvl5pPr>
            <a:lvl6pPr>
              <a:buClr>
                <a:srgbClr val="00ABB5"/>
              </a:buClr>
              <a:defRPr/>
            </a:lvl6pPr>
          </a:lstStyle>
          <a:p>
            <a:pPr lvl="0"/>
            <a:r>
              <a:rPr lang="en-US" dirty="0" smtClean="0"/>
              <a:t>Main body style like this and leading into bullets:</a:t>
            </a:r>
          </a:p>
          <a:p>
            <a:pPr lvl="1"/>
            <a:r>
              <a:rPr lang="en-US" dirty="0" smtClean="0"/>
              <a:t>First level bullet</a:t>
            </a:r>
          </a:p>
          <a:p>
            <a:pPr lvl="2"/>
            <a:r>
              <a:rPr lang="en-US" dirty="0" smtClean="0"/>
              <a:t>Second level bullet</a:t>
            </a:r>
          </a:p>
          <a:p>
            <a:pPr lvl="3"/>
            <a:r>
              <a:rPr lang="en-US" dirty="0" smtClean="0"/>
              <a:t>Third level bullet</a:t>
            </a:r>
          </a:p>
          <a:p>
            <a:pPr lvl="4"/>
            <a:r>
              <a:rPr lang="en-US" dirty="0" smtClean="0"/>
              <a:t>Fourth level</a:t>
            </a:r>
          </a:p>
          <a:p>
            <a:pPr lvl="5"/>
            <a:r>
              <a:rPr lang="en-US" dirty="0" smtClean="0"/>
              <a:t>Fifth level</a:t>
            </a:r>
            <a:endParaRPr lang="en-GB" dirty="0"/>
          </a:p>
        </p:txBody>
      </p:sp>
    </p:spTree>
    <p:extLst>
      <p:ext uri="{BB962C8B-B14F-4D97-AF65-F5344CB8AC3E}">
        <p14:creationId xmlns:p14="http://schemas.microsoft.com/office/powerpoint/2010/main" val="2994506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dirty="0" smtClean="0"/>
              <a:t>Click to edit Master title style</a:t>
            </a:r>
            <a:endParaRPr lang="en-GB"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Tree>
    <p:extLst>
      <p:ext uri="{BB962C8B-B14F-4D97-AF65-F5344CB8AC3E}">
        <p14:creationId xmlns:p14="http://schemas.microsoft.com/office/powerpoint/2010/main" val="1008376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85800" y="1887538"/>
            <a:ext cx="5384800" cy="3702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6273800" y="1887538"/>
            <a:ext cx="5384800" cy="3702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967654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329684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1455894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3925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668443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188069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853926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11168" y="830264"/>
            <a:ext cx="2747433" cy="47593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66751" y="830264"/>
            <a:ext cx="8041216" cy="4759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3446351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666751" y="830263"/>
            <a:ext cx="10836972"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endParaRPr lang="en-GB" dirty="0" smtClean="0"/>
          </a:p>
        </p:txBody>
      </p:sp>
      <p:sp>
        <p:nvSpPr>
          <p:cNvPr id="1028" name="Rectangle 3"/>
          <p:cNvSpPr>
            <a:spLocks noGrp="1" noChangeArrowheads="1"/>
          </p:cNvSpPr>
          <p:nvPr>
            <p:ph type="body" idx="1"/>
          </p:nvPr>
        </p:nvSpPr>
        <p:spPr bwMode="auto">
          <a:xfrm>
            <a:off x="685800" y="1887538"/>
            <a:ext cx="10817923" cy="370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smtClean="0"/>
              <a:t>Main body style like this and leading into bullets:</a:t>
            </a:r>
          </a:p>
          <a:p>
            <a:pPr lvl="1"/>
            <a:r>
              <a:rPr lang="en-US" dirty="0" smtClean="0"/>
              <a:t>First level bullet</a:t>
            </a:r>
          </a:p>
          <a:p>
            <a:pPr lvl="2"/>
            <a:r>
              <a:rPr lang="en-US" dirty="0" smtClean="0"/>
              <a:t>Second level bullet</a:t>
            </a:r>
          </a:p>
          <a:p>
            <a:pPr lvl="3"/>
            <a:r>
              <a:rPr lang="en-US" dirty="0" smtClean="0"/>
              <a:t>Third level bullet</a:t>
            </a:r>
          </a:p>
          <a:p>
            <a:pPr lvl="4"/>
            <a:r>
              <a:rPr lang="en-US" dirty="0" smtClean="0"/>
              <a:t>Fourth level</a:t>
            </a:r>
          </a:p>
          <a:p>
            <a:pPr lvl="5"/>
            <a:r>
              <a:rPr lang="en-US" dirty="0" smtClean="0"/>
              <a:t>Fifth level</a:t>
            </a:r>
            <a:endParaRPr lang="en-GB" dirty="0"/>
          </a:p>
        </p:txBody>
      </p:sp>
      <p:sp>
        <p:nvSpPr>
          <p:cNvPr id="1029" name="Text Box 7"/>
          <p:cNvSpPr txBox="1">
            <a:spLocks noChangeArrowheads="1"/>
          </p:cNvSpPr>
          <p:nvPr/>
        </p:nvSpPr>
        <p:spPr bwMode="auto">
          <a:xfrm>
            <a:off x="7001910" y="6304472"/>
            <a:ext cx="451273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spcBef>
                <a:spcPct val="50000"/>
              </a:spcBef>
            </a:pPr>
            <a:r>
              <a:rPr lang="en-GB" sz="1200" dirty="0">
                <a:solidFill>
                  <a:srgbClr val="00ABB5"/>
                </a:solidFill>
              </a:rPr>
              <a:t>Transforming lives through learning</a:t>
            </a:r>
          </a:p>
        </p:txBody>
      </p:sp>
      <p:sp>
        <p:nvSpPr>
          <p:cNvPr id="1030" name="Picture 9" descr="Education Scotland White (higher res)"/>
          <p:cNvSpPr>
            <a:spLocks noChangeAspect="1" noChangeArrowheads="1"/>
          </p:cNvSpPr>
          <p:nvPr/>
        </p:nvSpPr>
        <p:spPr bwMode="auto">
          <a:xfrm>
            <a:off x="9359900" y="5892800"/>
            <a:ext cx="21590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sz="1800"/>
          </a:p>
        </p:txBody>
      </p:sp>
      <p:cxnSp>
        <p:nvCxnSpPr>
          <p:cNvPr id="3" name="Straight Connector 2"/>
          <p:cNvCxnSpPr>
            <a:endCxn id="1030" idx="3"/>
          </p:cNvCxnSpPr>
          <p:nvPr userDrawn="1"/>
        </p:nvCxnSpPr>
        <p:spPr>
          <a:xfrm flipV="1">
            <a:off x="676690" y="6216650"/>
            <a:ext cx="10842210" cy="41072"/>
          </a:xfrm>
          <a:prstGeom prst="line">
            <a:avLst/>
          </a:prstGeom>
          <a:ln w="12700" cmpd="sng">
            <a:solidFill>
              <a:srgbClr val="B3D236"/>
            </a:solidFill>
          </a:ln>
          <a:effectLst/>
        </p:spPr>
        <p:style>
          <a:lnRef idx="2">
            <a:schemeClr val="accent1"/>
          </a:lnRef>
          <a:fillRef idx="0">
            <a:schemeClr val="accent1"/>
          </a:fillRef>
          <a:effectRef idx="1">
            <a:schemeClr val="accent1"/>
          </a:effectRef>
          <a:fontRef idx="minor">
            <a:schemeClr val="tx1"/>
          </a:fontRef>
        </p:style>
      </p:cxnSp>
      <p:sp>
        <p:nvSpPr>
          <p:cNvPr id="8" name="Text Box 7"/>
          <p:cNvSpPr txBox="1">
            <a:spLocks noChangeArrowheads="1"/>
          </p:cNvSpPr>
          <p:nvPr userDrawn="1"/>
        </p:nvSpPr>
        <p:spPr bwMode="auto">
          <a:xfrm>
            <a:off x="587260" y="6304472"/>
            <a:ext cx="451273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eaLnBrk="1" hangingPunct="1">
              <a:spcBef>
                <a:spcPct val="50000"/>
              </a:spcBef>
            </a:pPr>
            <a:r>
              <a:rPr lang="en-GB" sz="1200" dirty="0" smtClean="0">
                <a:solidFill>
                  <a:schemeClr val="tx1">
                    <a:lumMod val="50000"/>
                    <a:lumOff val="50000"/>
                  </a:schemeClr>
                </a:solidFill>
              </a:rPr>
              <a:t>Document title</a:t>
            </a:r>
            <a:endParaRPr lang="en-GB" sz="1200" dirty="0">
              <a:solidFill>
                <a:schemeClr val="tx1">
                  <a:lumMod val="50000"/>
                  <a:lumOff val="50000"/>
                </a:schemeClr>
              </a:solidFill>
            </a:endParaRPr>
          </a:p>
        </p:txBody>
      </p:sp>
    </p:spTree>
    <p:extLst>
      <p:ext uri="{BB962C8B-B14F-4D97-AF65-F5344CB8AC3E}">
        <p14:creationId xmlns:p14="http://schemas.microsoft.com/office/powerpoint/2010/main" val="51478965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txStyles>
    <p:titleStyle>
      <a:lvl1pPr algn="l" rtl="0" eaLnBrk="1" fontAlgn="base" hangingPunct="1">
        <a:spcBef>
          <a:spcPct val="0"/>
        </a:spcBef>
        <a:spcAft>
          <a:spcPct val="0"/>
        </a:spcAft>
        <a:defRPr sz="3000" b="1">
          <a:solidFill>
            <a:srgbClr val="00ABB5"/>
          </a:solidFill>
          <a:latin typeface="+mj-lt"/>
          <a:ea typeface="+mj-ea"/>
          <a:cs typeface="+mj-cs"/>
        </a:defRPr>
      </a:lvl1pPr>
      <a:lvl2pPr algn="l" rtl="0" eaLnBrk="1" fontAlgn="base" hangingPunct="1">
        <a:spcBef>
          <a:spcPct val="0"/>
        </a:spcBef>
        <a:spcAft>
          <a:spcPct val="0"/>
        </a:spcAft>
        <a:defRPr sz="3000" b="1">
          <a:solidFill>
            <a:srgbClr val="000000"/>
          </a:solidFill>
          <a:latin typeface="Arial" charset="0"/>
          <a:cs typeface="Arial" charset="0"/>
        </a:defRPr>
      </a:lvl2pPr>
      <a:lvl3pPr algn="l" rtl="0" eaLnBrk="1" fontAlgn="base" hangingPunct="1">
        <a:spcBef>
          <a:spcPct val="0"/>
        </a:spcBef>
        <a:spcAft>
          <a:spcPct val="0"/>
        </a:spcAft>
        <a:defRPr sz="3000" b="1">
          <a:solidFill>
            <a:srgbClr val="000000"/>
          </a:solidFill>
          <a:latin typeface="Arial" charset="0"/>
          <a:cs typeface="Arial" charset="0"/>
        </a:defRPr>
      </a:lvl3pPr>
      <a:lvl4pPr algn="l" rtl="0" eaLnBrk="1" fontAlgn="base" hangingPunct="1">
        <a:spcBef>
          <a:spcPct val="0"/>
        </a:spcBef>
        <a:spcAft>
          <a:spcPct val="0"/>
        </a:spcAft>
        <a:defRPr sz="3000" b="1">
          <a:solidFill>
            <a:srgbClr val="000000"/>
          </a:solidFill>
          <a:latin typeface="Arial" charset="0"/>
          <a:cs typeface="Arial" charset="0"/>
        </a:defRPr>
      </a:lvl4pPr>
      <a:lvl5pPr algn="l" rtl="0" eaLnBrk="1" fontAlgn="base" hangingPunct="1">
        <a:spcBef>
          <a:spcPct val="0"/>
        </a:spcBef>
        <a:spcAft>
          <a:spcPct val="0"/>
        </a:spcAft>
        <a:defRPr sz="3000" b="1">
          <a:solidFill>
            <a:srgbClr val="000000"/>
          </a:solidFill>
          <a:latin typeface="Arial" charset="0"/>
          <a:cs typeface="Arial" charset="0"/>
        </a:defRPr>
      </a:lvl5pPr>
      <a:lvl6pPr marL="457200" algn="l" rtl="0" eaLnBrk="1" fontAlgn="base" hangingPunct="1">
        <a:spcBef>
          <a:spcPct val="0"/>
        </a:spcBef>
        <a:spcAft>
          <a:spcPct val="0"/>
        </a:spcAft>
        <a:defRPr sz="3000" b="1">
          <a:solidFill>
            <a:srgbClr val="000000"/>
          </a:solidFill>
          <a:latin typeface="Arial" charset="0"/>
          <a:cs typeface="Arial" charset="0"/>
        </a:defRPr>
      </a:lvl6pPr>
      <a:lvl7pPr marL="914400" algn="l" rtl="0" eaLnBrk="1" fontAlgn="base" hangingPunct="1">
        <a:spcBef>
          <a:spcPct val="0"/>
        </a:spcBef>
        <a:spcAft>
          <a:spcPct val="0"/>
        </a:spcAft>
        <a:defRPr sz="3000" b="1">
          <a:solidFill>
            <a:srgbClr val="000000"/>
          </a:solidFill>
          <a:latin typeface="Arial" charset="0"/>
          <a:cs typeface="Arial" charset="0"/>
        </a:defRPr>
      </a:lvl7pPr>
      <a:lvl8pPr marL="1371600" algn="l" rtl="0" eaLnBrk="1" fontAlgn="base" hangingPunct="1">
        <a:spcBef>
          <a:spcPct val="0"/>
        </a:spcBef>
        <a:spcAft>
          <a:spcPct val="0"/>
        </a:spcAft>
        <a:defRPr sz="3000" b="1">
          <a:solidFill>
            <a:srgbClr val="000000"/>
          </a:solidFill>
          <a:latin typeface="Arial" charset="0"/>
          <a:cs typeface="Arial" charset="0"/>
        </a:defRPr>
      </a:lvl8pPr>
      <a:lvl9pPr marL="1828800" algn="l" rtl="0" eaLnBrk="1" fontAlgn="base" hangingPunct="1">
        <a:spcBef>
          <a:spcPct val="0"/>
        </a:spcBef>
        <a:spcAft>
          <a:spcPct val="0"/>
        </a:spcAft>
        <a:defRPr sz="3000" b="1">
          <a:solidFill>
            <a:srgbClr val="000000"/>
          </a:solidFill>
          <a:latin typeface="Arial" charset="0"/>
          <a:cs typeface="Arial" charset="0"/>
        </a:defRPr>
      </a:lvl9pPr>
    </p:titleStyle>
    <p:bodyStyle>
      <a:lvl1pPr marL="0" indent="0" algn="l" rtl="0" eaLnBrk="1" fontAlgn="base" hangingPunct="1">
        <a:spcBef>
          <a:spcPct val="20000"/>
        </a:spcBef>
        <a:spcAft>
          <a:spcPct val="0"/>
        </a:spcAft>
        <a:buFont typeface="Arial"/>
        <a:buNone/>
        <a:defRPr sz="200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hyperlink" Target="http://www.educationscotland.gov.uk/resources/i/genericresource_tcm4865189.asp?strReferringChannel=educationscotland&amp;strReferringPageID=tcm:4-713590-64" TargetMode="External"/><Relationship Id="rId5" Type="http://schemas.openxmlformats.org/officeDocument/2006/relationships/image" Target="../media/image3.pn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emf"/><Relationship Id="rId4" Type="http://schemas.openxmlformats.org/officeDocument/2006/relationships/hyperlink" Target="http://www.educationscotland.gov.uk/resources/c/genericresource_tcm4863260.asp"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emf"/><Relationship Id="rId4" Type="http://schemas.openxmlformats.org/officeDocument/2006/relationships/hyperlink" Target="http://www.educationscotland.gov.uk/Images/MBReportOnFirstYearofNewQuals_tcm4-837160.pdf"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emf"/><Relationship Id="rId4" Type="http://schemas.openxmlformats.org/officeDocument/2006/relationships/hyperlink" Target="http://www.educationscotland.gov.uk/resources/a/advicegaeliceducation.asp"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hyperlink" Target="http://www.educationscotland.gov.uk/resources/h/hgios4/" TargetMode="External"/><Relationship Id="rId4" Type="http://schemas.openxmlformats.org/officeDocument/2006/relationships/image" Target="../media/image2.emf"/></Relationships>
</file>

<file path=ppt/slides/_rels/slide1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emf"/><Relationship Id="rId4" Type="http://schemas.openxmlformats.org/officeDocument/2006/relationships/hyperlink" Target="http://www.educationscotland.gov.uk/resources/h/hgios4/introduction.as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58155" y="2319129"/>
            <a:ext cx="10633257" cy="646331"/>
          </a:xfrm>
          <a:prstGeom prst="rect">
            <a:avLst/>
          </a:prstGeom>
        </p:spPr>
        <p:txBody>
          <a:bodyPr wrap="square">
            <a:spAutoFit/>
          </a:bodyPr>
          <a:lstStyle/>
          <a:p>
            <a:r>
              <a:rPr lang="en-GB" sz="3600" b="1" dirty="0" smtClean="0">
                <a:solidFill>
                  <a:srgbClr val="00ABB5"/>
                </a:solidFill>
              </a:rPr>
              <a:t>Inspection Advice Note 2015-16</a:t>
            </a:r>
            <a:endParaRPr lang="en-US" sz="3600" b="1" dirty="0"/>
          </a:p>
        </p:txBody>
      </p:sp>
      <p:grpSp>
        <p:nvGrpSpPr>
          <p:cNvPr id="11" name="Group 10"/>
          <p:cNvGrpSpPr/>
          <p:nvPr/>
        </p:nvGrpSpPr>
        <p:grpSpPr>
          <a:xfrm>
            <a:off x="0" y="3717551"/>
            <a:ext cx="12263839" cy="3140449"/>
            <a:chOff x="-178195" y="3386841"/>
            <a:chExt cx="12263839" cy="3140449"/>
          </a:xfrm>
        </p:grpSpPr>
        <p:pic>
          <p:nvPicPr>
            <p:cNvPr id="3" name="Picture 2"/>
            <p:cNvPicPr>
              <a:picLocks noChangeAspect="1"/>
            </p:cNvPicPr>
            <p:nvPr/>
          </p:nvPicPr>
          <p:blipFill rotWithShape="1">
            <a:blip r:embed="rId3" cstate="print"/>
            <a:srcRect l="23724" t="23521" r="26011" b="31464"/>
            <a:stretch/>
          </p:blipFill>
          <p:spPr>
            <a:xfrm>
              <a:off x="-178195" y="3386841"/>
              <a:ext cx="12263839" cy="3140449"/>
            </a:xfrm>
            <a:prstGeom prst="rect">
              <a:avLst/>
            </a:prstGeom>
          </p:spPr>
        </p:pic>
        <p:pic>
          <p:nvPicPr>
            <p:cNvPr id="9" name="Picture 8"/>
            <p:cNvPicPr>
              <a:picLocks noChangeAspect="1"/>
            </p:cNvPicPr>
            <p:nvPr/>
          </p:nvPicPr>
          <p:blipFill>
            <a:blip r:embed="rId4" cstate="print"/>
            <a:stretch>
              <a:fillRect/>
            </a:stretch>
          </p:blipFill>
          <p:spPr>
            <a:xfrm>
              <a:off x="8509603" y="5817820"/>
              <a:ext cx="2804346" cy="186956"/>
            </a:xfrm>
            <a:prstGeom prst="rect">
              <a:avLst/>
            </a:prstGeom>
          </p:spPr>
        </p:pic>
      </p:grpSp>
      <p:pic>
        <p:nvPicPr>
          <p:cNvPr id="12" name="Picture 11" descr="ES_alllogos_colour-01.png"/>
          <p:cNvPicPr>
            <a:picLocks noChangeAspect="1"/>
          </p:cNvPicPr>
          <p:nvPr/>
        </p:nvPicPr>
        <p:blipFill rotWithShape="1">
          <a:blip r:embed="rId5" cstate="print">
            <a:extLst>
              <a:ext uri="{28A0092B-C50C-407E-A947-70E740481C1C}">
                <a14:useLocalDpi xmlns:a14="http://schemas.microsoft.com/office/drawing/2010/main" val="0"/>
              </a:ext>
            </a:extLst>
          </a:blip>
          <a:srcRect l="10041" t="16807" r="10529" b="28484"/>
          <a:stretch/>
        </p:blipFill>
        <p:spPr>
          <a:xfrm>
            <a:off x="658157" y="528429"/>
            <a:ext cx="3392718" cy="1428664"/>
          </a:xfrm>
          <a:prstGeom prst="rect">
            <a:avLst/>
          </a:prstGeom>
        </p:spPr>
      </p:pic>
      <p:sp>
        <p:nvSpPr>
          <p:cNvPr id="10" name="Rectangle 9"/>
          <p:cNvSpPr/>
          <p:nvPr/>
        </p:nvSpPr>
        <p:spPr>
          <a:xfrm>
            <a:off x="754743" y="3141506"/>
            <a:ext cx="9855200" cy="646331"/>
          </a:xfrm>
          <a:prstGeom prst="rect">
            <a:avLst/>
          </a:prstGeom>
        </p:spPr>
        <p:txBody>
          <a:bodyPr wrap="square">
            <a:spAutoFit/>
          </a:bodyPr>
          <a:lstStyle/>
          <a:p>
            <a:r>
              <a:rPr lang="en-GB" b="1" dirty="0" smtClean="0">
                <a:solidFill>
                  <a:srgbClr val="B3D236"/>
                </a:solidFill>
                <a:hlinkClick r:id="rId6"/>
              </a:rPr>
              <a:t>http://www.educationscotland.gov.uk/resources/i/genericresource_tcm4865189.asp?strReferringChannel=educationscotland&amp;strReferringPageID=tcm:4-713590-64</a:t>
            </a:r>
            <a:r>
              <a:rPr lang="en-GB" dirty="0" smtClean="0">
                <a:solidFill>
                  <a:srgbClr val="B3D236"/>
                </a:solidFill>
              </a:rPr>
              <a:t>	</a:t>
            </a:r>
            <a:endParaRPr lang="en-GB" dirty="0">
              <a:solidFill>
                <a:srgbClr val="B3D236"/>
              </a:solidFill>
            </a:endParaRPr>
          </a:p>
        </p:txBody>
      </p:sp>
    </p:spTree>
    <p:extLst>
      <p:ext uri="{BB962C8B-B14F-4D97-AF65-F5344CB8AC3E}">
        <p14:creationId xmlns:p14="http://schemas.microsoft.com/office/powerpoint/2010/main" val="10930037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794854"/>
            <a:ext cx="12192000" cy="106314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rotWithShape="1">
          <a:blip r:embed="rId3" cstate="print"/>
          <a:srcRect l="23724" t="23521" r="26011" b="31464"/>
          <a:stretch/>
        </p:blipFill>
        <p:spPr>
          <a:xfrm>
            <a:off x="-18539" y="5840541"/>
            <a:ext cx="12263839" cy="1026730"/>
          </a:xfrm>
          <a:prstGeom prst="rect">
            <a:avLst/>
          </a:prstGeom>
        </p:spPr>
      </p:pic>
      <p:sp>
        <p:nvSpPr>
          <p:cNvPr id="2" name="Title 1"/>
          <p:cNvSpPr>
            <a:spLocks noGrp="1"/>
          </p:cNvSpPr>
          <p:nvPr>
            <p:ph type="title"/>
          </p:nvPr>
        </p:nvSpPr>
        <p:spPr>
          <a:xfrm>
            <a:off x="571246" y="235564"/>
            <a:ext cx="11049507" cy="782320"/>
          </a:xfrm>
        </p:spPr>
        <p:txBody>
          <a:bodyPr/>
          <a:lstStyle/>
          <a:p>
            <a:pPr algn="ctr"/>
            <a:r>
              <a:rPr lang="en-GB" sz="3200" dirty="0" smtClean="0">
                <a:solidFill>
                  <a:srgbClr val="B3D236"/>
                </a:solidFill>
              </a:rPr>
              <a:t>Inspection Advice Note 2015-16</a:t>
            </a:r>
            <a:endParaRPr lang="en-GB" sz="3200" dirty="0">
              <a:solidFill>
                <a:srgbClr val="B3D236"/>
              </a:solidFill>
            </a:endParaRPr>
          </a:p>
        </p:txBody>
      </p:sp>
      <p:sp>
        <p:nvSpPr>
          <p:cNvPr id="3" name="Content Placeholder 2"/>
          <p:cNvSpPr>
            <a:spLocks noGrp="1"/>
          </p:cNvSpPr>
          <p:nvPr>
            <p:ph idx="1"/>
          </p:nvPr>
        </p:nvSpPr>
        <p:spPr>
          <a:xfrm>
            <a:off x="604098" y="1115551"/>
            <a:ext cx="10983804" cy="4893364"/>
          </a:xfrm>
        </p:spPr>
        <p:txBody>
          <a:bodyPr/>
          <a:lstStyle/>
          <a:p>
            <a:pPr eaLnBrk="0" hangingPunct="0"/>
            <a:r>
              <a:rPr lang="en-GB" b="1" dirty="0">
                <a:solidFill>
                  <a:srgbClr val="00ABB5"/>
                </a:solidFill>
              </a:rPr>
              <a:t>U</a:t>
            </a:r>
            <a:r>
              <a:rPr lang="en-GB" b="1" dirty="0" smtClean="0">
                <a:solidFill>
                  <a:srgbClr val="00ABB5"/>
                </a:solidFill>
              </a:rPr>
              <a:t>pdated </a:t>
            </a:r>
            <a:r>
              <a:rPr lang="en-GB" b="1" dirty="0">
                <a:solidFill>
                  <a:srgbClr val="00ABB5"/>
                </a:solidFill>
              </a:rPr>
              <a:t>expectations </a:t>
            </a:r>
            <a:r>
              <a:rPr lang="en-GB" b="1" dirty="0" smtClean="0">
                <a:solidFill>
                  <a:srgbClr val="00ABB5"/>
                </a:solidFill>
              </a:rPr>
              <a:t>in </a:t>
            </a:r>
            <a:r>
              <a:rPr lang="en-GB" b="1" dirty="0">
                <a:solidFill>
                  <a:srgbClr val="00ABB5"/>
                </a:solidFill>
              </a:rPr>
              <a:t>line with the CfE National Implementation Plan </a:t>
            </a:r>
            <a:r>
              <a:rPr lang="en-GB" b="1" dirty="0" smtClean="0">
                <a:solidFill>
                  <a:srgbClr val="00ABB5"/>
                </a:solidFill>
              </a:rPr>
              <a:t>2015-16</a:t>
            </a:r>
          </a:p>
          <a:p>
            <a:pPr eaLnBrk="0" hangingPunct="0"/>
            <a:r>
              <a:rPr lang="en-GB" b="1" dirty="0">
                <a:solidFill>
                  <a:srgbClr val="00ABB5"/>
                </a:solidFill>
                <a:hlinkClick r:id="rId4"/>
              </a:rPr>
              <a:t>http://</a:t>
            </a:r>
            <a:r>
              <a:rPr lang="en-GB" b="1" dirty="0" smtClean="0">
                <a:solidFill>
                  <a:srgbClr val="00ABB5"/>
                </a:solidFill>
                <a:hlinkClick r:id="rId4"/>
              </a:rPr>
              <a:t>www.educationscotland.gov.uk/resources/c/genericresource_tcm4863260.asp</a:t>
            </a:r>
            <a:r>
              <a:rPr lang="en-GB" b="1" dirty="0" smtClean="0">
                <a:solidFill>
                  <a:srgbClr val="00ABB5"/>
                </a:solidFill>
              </a:rPr>
              <a:t>	</a:t>
            </a:r>
          </a:p>
          <a:p>
            <a:pPr marL="342900" indent="-342900" eaLnBrk="0" hangingPunct="0">
              <a:buFont typeface="Wingdings" pitchFamily="2" charset="2"/>
              <a:buChar char="Ø"/>
            </a:pPr>
            <a:r>
              <a:rPr lang="en-GB" b="1" dirty="0" smtClean="0">
                <a:solidFill>
                  <a:srgbClr val="00ABB5"/>
                </a:solidFill>
              </a:rPr>
              <a:t>progression </a:t>
            </a:r>
            <a:r>
              <a:rPr lang="en-GB" b="1" dirty="0">
                <a:solidFill>
                  <a:srgbClr val="00ABB5"/>
                </a:solidFill>
              </a:rPr>
              <a:t>in learning and evaluating achievement 3-18 </a:t>
            </a:r>
          </a:p>
          <a:p>
            <a:pPr marL="342900" lvl="0" indent="-342900">
              <a:buFont typeface="Wingdings" pitchFamily="2" charset="2"/>
              <a:buChar char="Ø"/>
            </a:pPr>
            <a:r>
              <a:rPr lang="en-GB" b="1" dirty="0">
                <a:solidFill>
                  <a:srgbClr val="00ABB5"/>
                </a:solidFill>
              </a:rPr>
              <a:t>supporting improvement</a:t>
            </a:r>
          </a:p>
          <a:p>
            <a:pPr marL="342900" lvl="0" indent="-342900">
              <a:buFont typeface="Wingdings" pitchFamily="2" charset="2"/>
              <a:buChar char="Ø"/>
            </a:pPr>
            <a:r>
              <a:rPr lang="en-GB" b="1" dirty="0">
                <a:solidFill>
                  <a:srgbClr val="00ABB5"/>
                </a:solidFill>
              </a:rPr>
              <a:t>literacy and numeracy including Scottish Survey of Literacy and Numeracy (SSLN)</a:t>
            </a:r>
          </a:p>
          <a:p>
            <a:pPr marL="342900" lvl="0" indent="-342900">
              <a:buFont typeface="Wingdings" pitchFamily="2" charset="2"/>
              <a:buChar char="Ø"/>
            </a:pPr>
            <a:r>
              <a:rPr lang="en-GB" b="1" dirty="0">
                <a:solidFill>
                  <a:srgbClr val="00ABB5"/>
                </a:solidFill>
              </a:rPr>
              <a:t>career long professional learning (</a:t>
            </a:r>
            <a:r>
              <a:rPr lang="en-GB" b="1" dirty="0" err="1">
                <a:solidFill>
                  <a:srgbClr val="00ABB5"/>
                </a:solidFill>
              </a:rPr>
              <a:t>CLPL</a:t>
            </a:r>
            <a:r>
              <a:rPr lang="en-GB" b="1" dirty="0">
                <a:solidFill>
                  <a:srgbClr val="00ABB5"/>
                </a:solidFill>
              </a:rPr>
              <a:t>)</a:t>
            </a:r>
          </a:p>
          <a:p>
            <a:pPr marL="342900" lvl="0" indent="-342900">
              <a:buFont typeface="Wingdings" pitchFamily="2" charset="2"/>
              <a:buChar char="Ø"/>
            </a:pPr>
            <a:r>
              <a:rPr lang="en-GB" b="1" dirty="0">
                <a:solidFill>
                  <a:srgbClr val="00ABB5"/>
                </a:solidFill>
              </a:rPr>
              <a:t>support for engaging parents and carers</a:t>
            </a:r>
          </a:p>
          <a:p>
            <a:pPr marL="342900" lvl="0" indent="-342900">
              <a:buFont typeface="Wingdings" pitchFamily="2" charset="2"/>
              <a:buChar char="Ø"/>
            </a:pPr>
            <a:r>
              <a:rPr lang="en-GB" b="1" dirty="0">
                <a:solidFill>
                  <a:srgbClr val="00ABB5"/>
                </a:solidFill>
              </a:rPr>
              <a:t>senior phase pathways</a:t>
            </a:r>
          </a:p>
          <a:p>
            <a:pPr marL="342900" lvl="0" indent="-342900">
              <a:buFont typeface="Wingdings" pitchFamily="2" charset="2"/>
              <a:buChar char="Ø"/>
            </a:pPr>
            <a:r>
              <a:rPr lang="en-GB" b="1" dirty="0">
                <a:solidFill>
                  <a:srgbClr val="00ABB5"/>
                </a:solidFill>
              </a:rPr>
              <a:t>developing the young workforce (</a:t>
            </a:r>
            <a:r>
              <a:rPr lang="en-GB" b="1" dirty="0" err="1">
                <a:solidFill>
                  <a:srgbClr val="00ABB5"/>
                </a:solidFill>
              </a:rPr>
              <a:t>DYW</a:t>
            </a:r>
            <a:r>
              <a:rPr lang="en-GB" b="1" dirty="0">
                <a:solidFill>
                  <a:srgbClr val="00ABB5"/>
                </a:solidFill>
              </a:rPr>
              <a:t>) – employability and skills</a:t>
            </a:r>
          </a:p>
          <a:p>
            <a:pPr marL="342900" lvl="0" indent="-342900">
              <a:buFont typeface="Wingdings" pitchFamily="2" charset="2"/>
              <a:buChar char="Ø"/>
            </a:pPr>
            <a:r>
              <a:rPr lang="en-GB" b="1" dirty="0">
                <a:solidFill>
                  <a:srgbClr val="00ABB5"/>
                </a:solidFill>
              </a:rPr>
              <a:t>using data to support improvement</a:t>
            </a:r>
          </a:p>
          <a:p>
            <a:pPr marL="342900" lvl="0" indent="-342900">
              <a:buFont typeface="Wingdings" pitchFamily="2" charset="2"/>
              <a:buChar char="Ø"/>
            </a:pPr>
            <a:r>
              <a:rPr lang="en-GB" b="1" dirty="0">
                <a:solidFill>
                  <a:srgbClr val="00ABB5"/>
                </a:solidFill>
              </a:rPr>
              <a:t>tackling bureaucracy </a:t>
            </a:r>
          </a:p>
          <a:p>
            <a:pPr marL="342900" lvl="0" indent="-342900">
              <a:buFont typeface="Wingdings" pitchFamily="2" charset="2"/>
              <a:buChar char="Ø"/>
            </a:pPr>
            <a:r>
              <a:rPr lang="en-GB" b="1" dirty="0">
                <a:solidFill>
                  <a:srgbClr val="00ABB5"/>
                </a:solidFill>
              </a:rPr>
              <a:t>supporting the new National </a:t>
            </a:r>
            <a:r>
              <a:rPr lang="en-GB" b="1" dirty="0" smtClean="0">
                <a:solidFill>
                  <a:srgbClr val="00ABB5"/>
                </a:solidFill>
              </a:rPr>
              <a:t>Qualifications</a:t>
            </a:r>
            <a:endParaRPr lang="en-GB" b="1" dirty="0">
              <a:solidFill>
                <a:srgbClr val="00ABB5"/>
              </a:solidFill>
            </a:endParaRPr>
          </a:p>
        </p:txBody>
      </p:sp>
      <p:pic>
        <p:nvPicPr>
          <p:cNvPr id="6" name="Picture 5"/>
          <p:cNvPicPr>
            <a:picLocks noChangeAspect="1"/>
          </p:cNvPicPr>
          <p:nvPr/>
        </p:nvPicPr>
        <p:blipFill>
          <a:blip r:embed="rId5" cstate="print"/>
          <a:stretch>
            <a:fillRect/>
          </a:stretch>
        </p:blipFill>
        <p:spPr>
          <a:xfrm>
            <a:off x="8630113" y="6374080"/>
            <a:ext cx="2804346" cy="186956"/>
          </a:xfrm>
          <a:prstGeom prst="rect">
            <a:avLst/>
          </a:prstGeom>
        </p:spPr>
      </p:pic>
    </p:spTree>
    <p:extLst>
      <p:ext uri="{BB962C8B-B14F-4D97-AF65-F5344CB8AC3E}">
        <p14:creationId xmlns:p14="http://schemas.microsoft.com/office/powerpoint/2010/main" val="3001097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794854"/>
            <a:ext cx="12192000" cy="106314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rotWithShape="1">
          <a:blip r:embed="rId3" cstate="print"/>
          <a:srcRect l="23724" t="23521" r="26011" b="31464"/>
          <a:stretch/>
        </p:blipFill>
        <p:spPr>
          <a:xfrm>
            <a:off x="-18539" y="5840541"/>
            <a:ext cx="12263839" cy="1026730"/>
          </a:xfrm>
          <a:prstGeom prst="rect">
            <a:avLst/>
          </a:prstGeom>
        </p:spPr>
      </p:pic>
      <p:sp>
        <p:nvSpPr>
          <p:cNvPr id="2" name="Title 1"/>
          <p:cNvSpPr>
            <a:spLocks noGrp="1"/>
          </p:cNvSpPr>
          <p:nvPr>
            <p:ph type="title"/>
          </p:nvPr>
        </p:nvSpPr>
        <p:spPr>
          <a:xfrm>
            <a:off x="571246" y="569392"/>
            <a:ext cx="11049507" cy="782320"/>
          </a:xfrm>
        </p:spPr>
        <p:txBody>
          <a:bodyPr/>
          <a:lstStyle/>
          <a:p>
            <a:pPr algn="ctr"/>
            <a:r>
              <a:rPr lang="en-GB" sz="3200" dirty="0" smtClean="0">
                <a:solidFill>
                  <a:srgbClr val="B3D236"/>
                </a:solidFill>
              </a:rPr>
              <a:t>Curriculum for Excellence Implementation Plan 2015-16</a:t>
            </a:r>
            <a:endParaRPr lang="en-GB" sz="3200" dirty="0">
              <a:solidFill>
                <a:srgbClr val="B3D236"/>
              </a:solidFill>
            </a:endParaRPr>
          </a:p>
        </p:txBody>
      </p:sp>
      <p:sp>
        <p:nvSpPr>
          <p:cNvPr id="3" name="Content Placeholder 2"/>
          <p:cNvSpPr>
            <a:spLocks noGrp="1"/>
          </p:cNvSpPr>
          <p:nvPr>
            <p:ph idx="1"/>
          </p:nvPr>
        </p:nvSpPr>
        <p:spPr>
          <a:xfrm>
            <a:off x="604098" y="1115551"/>
            <a:ext cx="10983804" cy="4893364"/>
          </a:xfrm>
        </p:spPr>
        <p:txBody>
          <a:bodyPr/>
          <a:lstStyle/>
          <a:p>
            <a:endParaRPr lang="en-GB" dirty="0"/>
          </a:p>
          <a:p>
            <a:endParaRPr lang="en-GB" sz="2400" dirty="0"/>
          </a:p>
          <a:p>
            <a:r>
              <a:rPr lang="en-GB" sz="3200" b="1" dirty="0" smtClean="0">
                <a:solidFill>
                  <a:srgbClr val="00C4C4"/>
                </a:solidFill>
              </a:rPr>
              <a:t>The </a:t>
            </a:r>
            <a:r>
              <a:rPr lang="en-GB" sz="3200" b="1" dirty="0">
                <a:solidFill>
                  <a:srgbClr val="00C4C4"/>
                </a:solidFill>
              </a:rPr>
              <a:t>key priorities in the Implementation Plan are focused on raising attainment for all, and on using the curriculum to close the gap in attainment between the most and least advantaged children and young people. </a:t>
            </a:r>
          </a:p>
        </p:txBody>
      </p:sp>
      <p:pic>
        <p:nvPicPr>
          <p:cNvPr id="6" name="Picture 5"/>
          <p:cNvPicPr>
            <a:picLocks noChangeAspect="1"/>
          </p:cNvPicPr>
          <p:nvPr/>
        </p:nvPicPr>
        <p:blipFill>
          <a:blip r:embed="rId4" cstate="print"/>
          <a:stretch>
            <a:fillRect/>
          </a:stretch>
        </p:blipFill>
        <p:spPr>
          <a:xfrm>
            <a:off x="8630113" y="6374080"/>
            <a:ext cx="2804346" cy="186956"/>
          </a:xfrm>
          <a:prstGeom prst="rect">
            <a:avLst/>
          </a:prstGeom>
        </p:spPr>
      </p:pic>
    </p:spTree>
    <p:extLst>
      <p:ext uri="{BB962C8B-B14F-4D97-AF65-F5344CB8AC3E}">
        <p14:creationId xmlns:p14="http://schemas.microsoft.com/office/powerpoint/2010/main" val="5189544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794854"/>
            <a:ext cx="12192000" cy="106314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rotWithShape="1">
          <a:blip r:embed="rId3" cstate="print"/>
          <a:srcRect l="23724" t="23521" r="26011" b="31464"/>
          <a:stretch/>
        </p:blipFill>
        <p:spPr>
          <a:xfrm>
            <a:off x="-18539" y="5840541"/>
            <a:ext cx="12263839" cy="1026730"/>
          </a:xfrm>
          <a:prstGeom prst="rect">
            <a:avLst/>
          </a:prstGeom>
        </p:spPr>
      </p:pic>
      <p:sp>
        <p:nvSpPr>
          <p:cNvPr id="2" name="Title 1"/>
          <p:cNvSpPr>
            <a:spLocks noGrp="1"/>
          </p:cNvSpPr>
          <p:nvPr>
            <p:ph type="title"/>
          </p:nvPr>
        </p:nvSpPr>
        <p:spPr>
          <a:xfrm>
            <a:off x="571246" y="235564"/>
            <a:ext cx="11049507" cy="782320"/>
          </a:xfrm>
        </p:spPr>
        <p:txBody>
          <a:bodyPr/>
          <a:lstStyle/>
          <a:p>
            <a:pPr algn="ctr"/>
            <a:r>
              <a:rPr lang="en-GB" sz="3200" dirty="0" smtClean="0">
                <a:solidFill>
                  <a:srgbClr val="B3D236"/>
                </a:solidFill>
              </a:rPr>
              <a:t>Inspection Advice Note 2015-16</a:t>
            </a:r>
            <a:endParaRPr lang="en-GB" sz="3200" dirty="0">
              <a:solidFill>
                <a:srgbClr val="B3D236"/>
              </a:solidFill>
            </a:endParaRPr>
          </a:p>
        </p:txBody>
      </p:sp>
      <p:sp>
        <p:nvSpPr>
          <p:cNvPr id="3" name="Content Placeholder 2"/>
          <p:cNvSpPr>
            <a:spLocks noGrp="1"/>
          </p:cNvSpPr>
          <p:nvPr>
            <p:ph idx="1"/>
          </p:nvPr>
        </p:nvSpPr>
        <p:spPr>
          <a:xfrm>
            <a:off x="604098" y="1115551"/>
            <a:ext cx="10983804" cy="4893364"/>
          </a:xfrm>
        </p:spPr>
        <p:txBody>
          <a:bodyPr/>
          <a:lstStyle/>
          <a:p>
            <a:endParaRPr lang="en-GB" dirty="0"/>
          </a:p>
          <a:p>
            <a:r>
              <a:rPr lang="en-GB" sz="2400" b="1" dirty="0" smtClean="0">
                <a:solidFill>
                  <a:srgbClr val="00ABB5"/>
                </a:solidFill>
              </a:rPr>
              <a:t>The </a:t>
            </a:r>
            <a:r>
              <a:rPr lang="en-GB" sz="2400" b="1" dirty="0">
                <a:solidFill>
                  <a:srgbClr val="00ABB5"/>
                </a:solidFill>
              </a:rPr>
              <a:t>main updates to national expectations relate to: </a:t>
            </a:r>
            <a:endParaRPr lang="en-GB" sz="2400" b="1" dirty="0" smtClean="0">
              <a:solidFill>
                <a:srgbClr val="00ABB5"/>
              </a:solidFill>
            </a:endParaRPr>
          </a:p>
          <a:p>
            <a:endParaRPr lang="en-GB" sz="2400" b="1" dirty="0" smtClean="0">
              <a:solidFill>
                <a:srgbClr val="00ABB5"/>
              </a:solidFill>
            </a:endParaRPr>
          </a:p>
          <a:p>
            <a:pPr marL="1085850" lvl="1" indent="-342900">
              <a:buFont typeface="Wingdings" pitchFamily="2" charset="2"/>
              <a:buChar char="Ø"/>
            </a:pPr>
            <a:r>
              <a:rPr lang="en-GB" sz="2400" b="1" dirty="0" smtClean="0">
                <a:solidFill>
                  <a:srgbClr val="00ABB5"/>
                </a:solidFill>
              </a:rPr>
              <a:t>raising attainment for all</a:t>
            </a:r>
          </a:p>
          <a:p>
            <a:pPr marL="342900" indent="-342900">
              <a:buFont typeface="Wingdings" pitchFamily="2" charset="2"/>
              <a:buChar char="Ø"/>
            </a:pPr>
            <a:endParaRPr lang="en-GB" sz="2400" b="1" dirty="0" smtClean="0">
              <a:solidFill>
                <a:srgbClr val="00ABB5"/>
              </a:solidFill>
            </a:endParaRPr>
          </a:p>
          <a:p>
            <a:pPr marL="1085850" lvl="1" indent="-342900">
              <a:buFont typeface="Wingdings" pitchFamily="2" charset="2"/>
              <a:buChar char="Ø"/>
            </a:pPr>
            <a:r>
              <a:rPr lang="en-GB" sz="2400" b="1" dirty="0" err="1" smtClean="0">
                <a:solidFill>
                  <a:srgbClr val="00ABB5"/>
                </a:solidFill>
              </a:rPr>
              <a:t>DYW</a:t>
            </a:r>
            <a:endParaRPr lang="en-GB" sz="2400" b="1" dirty="0" smtClean="0">
              <a:solidFill>
                <a:srgbClr val="00ABB5"/>
              </a:solidFill>
            </a:endParaRPr>
          </a:p>
          <a:p>
            <a:pPr marL="342900" indent="-342900">
              <a:buFont typeface="Wingdings" pitchFamily="2" charset="2"/>
              <a:buChar char="Ø"/>
            </a:pPr>
            <a:endParaRPr lang="en-GB" sz="2400" b="1" dirty="0">
              <a:solidFill>
                <a:srgbClr val="00ABB5"/>
              </a:solidFill>
            </a:endParaRPr>
          </a:p>
          <a:p>
            <a:pPr marL="1085850" lvl="1" indent="-342900">
              <a:buFont typeface="Wingdings" pitchFamily="2" charset="2"/>
              <a:buChar char="Ø"/>
            </a:pPr>
            <a:r>
              <a:rPr lang="en-GB" sz="2400" b="1" dirty="0" smtClean="0">
                <a:solidFill>
                  <a:srgbClr val="00ABB5"/>
                </a:solidFill>
              </a:rPr>
              <a:t>tackling bureaucracy</a:t>
            </a:r>
          </a:p>
          <a:p>
            <a:endParaRPr lang="en-GB" sz="2400" b="1" dirty="0" smtClean="0">
              <a:solidFill>
                <a:srgbClr val="00ABB5"/>
              </a:solidFill>
            </a:endParaRPr>
          </a:p>
          <a:p>
            <a:r>
              <a:rPr lang="en-GB" sz="2400" b="1" dirty="0" smtClean="0">
                <a:solidFill>
                  <a:srgbClr val="00ABB5"/>
                </a:solidFill>
              </a:rPr>
              <a:t>and </a:t>
            </a:r>
            <a:r>
              <a:rPr lang="en-GB" sz="2400" b="1" dirty="0">
                <a:solidFill>
                  <a:srgbClr val="00ABB5"/>
                </a:solidFill>
              </a:rPr>
              <a:t>are indicated by italics throughout the Inspection Advice Note. </a:t>
            </a:r>
          </a:p>
        </p:txBody>
      </p:sp>
      <p:pic>
        <p:nvPicPr>
          <p:cNvPr id="6" name="Picture 5"/>
          <p:cNvPicPr>
            <a:picLocks noChangeAspect="1"/>
          </p:cNvPicPr>
          <p:nvPr/>
        </p:nvPicPr>
        <p:blipFill>
          <a:blip r:embed="rId4" cstate="print"/>
          <a:stretch>
            <a:fillRect/>
          </a:stretch>
        </p:blipFill>
        <p:spPr>
          <a:xfrm>
            <a:off x="8630113" y="6374080"/>
            <a:ext cx="2804346" cy="186956"/>
          </a:xfrm>
          <a:prstGeom prst="rect">
            <a:avLst/>
          </a:prstGeom>
        </p:spPr>
      </p:pic>
    </p:spTree>
    <p:extLst>
      <p:ext uri="{BB962C8B-B14F-4D97-AF65-F5344CB8AC3E}">
        <p14:creationId xmlns:p14="http://schemas.microsoft.com/office/powerpoint/2010/main" val="39096558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794854"/>
            <a:ext cx="12192000" cy="106314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rotWithShape="1">
          <a:blip r:embed="rId3" cstate="print"/>
          <a:srcRect l="23724" t="23521" r="26011" b="31464"/>
          <a:stretch/>
        </p:blipFill>
        <p:spPr>
          <a:xfrm>
            <a:off x="-18539" y="5840541"/>
            <a:ext cx="12263839" cy="1026730"/>
          </a:xfrm>
          <a:prstGeom prst="rect">
            <a:avLst/>
          </a:prstGeom>
        </p:spPr>
      </p:pic>
      <p:sp>
        <p:nvSpPr>
          <p:cNvPr id="2" name="Title 1"/>
          <p:cNvSpPr>
            <a:spLocks noGrp="1"/>
          </p:cNvSpPr>
          <p:nvPr>
            <p:ph type="title"/>
          </p:nvPr>
        </p:nvSpPr>
        <p:spPr>
          <a:xfrm>
            <a:off x="571246" y="235564"/>
            <a:ext cx="11049507" cy="782320"/>
          </a:xfrm>
        </p:spPr>
        <p:txBody>
          <a:bodyPr/>
          <a:lstStyle/>
          <a:p>
            <a:pPr algn="ctr"/>
            <a:r>
              <a:rPr lang="en-GB" sz="3200" dirty="0" smtClean="0">
                <a:solidFill>
                  <a:srgbClr val="B3D236"/>
                </a:solidFill>
              </a:rPr>
              <a:t>raising attainment for all</a:t>
            </a:r>
            <a:endParaRPr lang="en-GB" sz="3200" dirty="0">
              <a:solidFill>
                <a:srgbClr val="B3D236"/>
              </a:solidFill>
            </a:endParaRPr>
          </a:p>
        </p:txBody>
      </p:sp>
      <p:sp>
        <p:nvSpPr>
          <p:cNvPr id="3" name="Content Placeholder 2"/>
          <p:cNvSpPr>
            <a:spLocks noGrp="1"/>
          </p:cNvSpPr>
          <p:nvPr>
            <p:ph idx="1"/>
          </p:nvPr>
        </p:nvSpPr>
        <p:spPr>
          <a:xfrm>
            <a:off x="604098" y="1115551"/>
            <a:ext cx="10983804" cy="4893364"/>
          </a:xfrm>
        </p:spPr>
        <p:txBody>
          <a:bodyPr/>
          <a:lstStyle/>
          <a:p>
            <a:r>
              <a:rPr lang="en-GB" b="1" dirty="0" smtClean="0">
                <a:solidFill>
                  <a:srgbClr val="B3D236"/>
                </a:solidFill>
              </a:rPr>
              <a:t>QI 5.1 the curriculum</a:t>
            </a:r>
          </a:p>
          <a:p>
            <a:r>
              <a:rPr lang="en-GB" b="1" dirty="0">
                <a:solidFill>
                  <a:srgbClr val="B3D236"/>
                </a:solidFill>
              </a:rPr>
              <a:t>Theme 1: The rationale and design of the curriculum </a:t>
            </a:r>
          </a:p>
          <a:p>
            <a:endParaRPr lang="en-GB" dirty="0"/>
          </a:p>
          <a:p>
            <a:pPr marL="342900" indent="-342900">
              <a:buFont typeface="Wingdings" pitchFamily="2" charset="2"/>
              <a:buChar char="Ø"/>
            </a:pPr>
            <a:r>
              <a:rPr lang="en-GB" b="1" dirty="0" smtClean="0">
                <a:solidFill>
                  <a:srgbClr val="00ABB5"/>
                </a:solidFill>
              </a:rPr>
              <a:t>clear </a:t>
            </a:r>
            <a:r>
              <a:rPr lang="en-GB" b="1" dirty="0">
                <a:solidFill>
                  <a:srgbClr val="00ABB5"/>
                </a:solidFill>
              </a:rPr>
              <a:t>and shared strategy for raising attainment in literacy and </a:t>
            </a:r>
            <a:r>
              <a:rPr lang="en-GB" b="1" dirty="0" smtClean="0">
                <a:solidFill>
                  <a:srgbClr val="00ABB5"/>
                </a:solidFill>
              </a:rPr>
              <a:t>numeracy</a:t>
            </a:r>
          </a:p>
          <a:p>
            <a:pPr marL="342900" indent="-342900">
              <a:buFont typeface="Wingdings" pitchFamily="2" charset="2"/>
              <a:buChar char="Ø"/>
            </a:pPr>
            <a:r>
              <a:rPr lang="en-GB" b="1" dirty="0">
                <a:solidFill>
                  <a:srgbClr val="00ABB5"/>
                </a:solidFill>
              </a:rPr>
              <a:t>use of a range of appropriate information, including </a:t>
            </a:r>
            <a:r>
              <a:rPr lang="en-GB" b="1" dirty="0" smtClean="0">
                <a:solidFill>
                  <a:srgbClr val="00ABB5"/>
                </a:solidFill>
              </a:rPr>
              <a:t>SSLN, </a:t>
            </a:r>
            <a:r>
              <a:rPr lang="en-GB" b="1" dirty="0">
                <a:solidFill>
                  <a:srgbClr val="00ABB5"/>
                </a:solidFill>
              </a:rPr>
              <a:t>to inform the </a:t>
            </a:r>
            <a:r>
              <a:rPr lang="en-GB" b="1" dirty="0" smtClean="0">
                <a:solidFill>
                  <a:srgbClr val="00ABB5"/>
                </a:solidFill>
              </a:rPr>
              <a:t>strategy</a:t>
            </a:r>
            <a:endParaRPr lang="en-GB" dirty="0"/>
          </a:p>
          <a:p>
            <a:pPr marL="342900" indent="-342900">
              <a:buFont typeface="Wingdings" pitchFamily="2" charset="2"/>
              <a:buChar char="Ø"/>
            </a:pPr>
            <a:r>
              <a:rPr lang="en-GB" b="1" dirty="0" smtClean="0">
                <a:solidFill>
                  <a:srgbClr val="00ABB5"/>
                </a:solidFill>
              </a:rPr>
              <a:t>clear </a:t>
            </a:r>
            <a:r>
              <a:rPr lang="en-GB" b="1" dirty="0">
                <a:solidFill>
                  <a:srgbClr val="00ABB5"/>
                </a:solidFill>
              </a:rPr>
              <a:t>understanding of the expected standards in literacy and numeracy at all </a:t>
            </a:r>
            <a:r>
              <a:rPr lang="en-GB" b="1" dirty="0" smtClean="0">
                <a:solidFill>
                  <a:srgbClr val="00ABB5"/>
                </a:solidFill>
              </a:rPr>
              <a:t>stages</a:t>
            </a:r>
          </a:p>
          <a:p>
            <a:endParaRPr lang="en-GB" b="1" dirty="0" smtClean="0">
              <a:solidFill>
                <a:srgbClr val="00ABB5"/>
              </a:solidFill>
            </a:endParaRPr>
          </a:p>
          <a:p>
            <a:pPr marL="342900" indent="-342900">
              <a:buFont typeface="Wingdings" pitchFamily="2" charset="2"/>
              <a:buChar char="Ø"/>
            </a:pPr>
            <a:r>
              <a:rPr lang="en-GB" b="1" dirty="0" smtClean="0">
                <a:solidFill>
                  <a:srgbClr val="00ABB5"/>
                </a:solidFill>
              </a:rPr>
              <a:t>curriculum </a:t>
            </a:r>
            <a:r>
              <a:rPr lang="en-GB" b="1" dirty="0">
                <a:solidFill>
                  <a:srgbClr val="00ABB5"/>
                </a:solidFill>
              </a:rPr>
              <a:t>is designed to raise standards of attainment and achievement, advance equality of opportunity, reduce disadvantage and meet the needs of all learners including those with additional support </a:t>
            </a:r>
            <a:r>
              <a:rPr lang="en-GB" b="1" dirty="0" smtClean="0">
                <a:solidFill>
                  <a:srgbClr val="00ABB5"/>
                </a:solidFill>
              </a:rPr>
              <a:t>needs</a:t>
            </a:r>
            <a:endParaRPr lang="en-GB" b="1" dirty="0">
              <a:solidFill>
                <a:srgbClr val="00ABB5"/>
              </a:solidFill>
            </a:endParaRPr>
          </a:p>
          <a:p>
            <a:pPr marL="342900" indent="-342900">
              <a:buFont typeface="Wingdings" pitchFamily="2" charset="2"/>
              <a:buChar char="Ø"/>
            </a:pPr>
            <a:r>
              <a:rPr lang="en-GB" b="1" dirty="0">
                <a:solidFill>
                  <a:srgbClr val="00ABB5"/>
                </a:solidFill>
              </a:rPr>
              <a:t>c</a:t>
            </a:r>
            <a:r>
              <a:rPr lang="en-GB" b="1" dirty="0" smtClean="0">
                <a:solidFill>
                  <a:srgbClr val="00ABB5"/>
                </a:solidFill>
              </a:rPr>
              <a:t>urriculum aims </a:t>
            </a:r>
            <a:r>
              <a:rPr lang="en-GB" b="1" dirty="0">
                <a:solidFill>
                  <a:srgbClr val="00ABB5"/>
                </a:solidFill>
              </a:rPr>
              <a:t>to raise attainment for all, and to close the gap in attainment between the most and least advantaged children and young </a:t>
            </a:r>
            <a:r>
              <a:rPr lang="en-GB" b="1" dirty="0" smtClean="0">
                <a:solidFill>
                  <a:srgbClr val="00ABB5"/>
                </a:solidFill>
              </a:rPr>
              <a:t>people</a:t>
            </a:r>
            <a:endParaRPr lang="en-GB" b="1" dirty="0">
              <a:solidFill>
                <a:srgbClr val="00ABB5"/>
              </a:solidFill>
            </a:endParaRPr>
          </a:p>
          <a:p>
            <a:endParaRPr lang="en-GB" sz="2800" b="1" dirty="0">
              <a:solidFill>
                <a:srgbClr val="00ABB5"/>
              </a:solidFill>
            </a:endParaRPr>
          </a:p>
        </p:txBody>
      </p:sp>
      <p:pic>
        <p:nvPicPr>
          <p:cNvPr id="6" name="Picture 5"/>
          <p:cNvPicPr>
            <a:picLocks noChangeAspect="1"/>
          </p:cNvPicPr>
          <p:nvPr/>
        </p:nvPicPr>
        <p:blipFill>
          <a:blip r:embed="rId4" cstate="print"/>
          <a:stretch>
            <a:fillRect/>
          </a:stretch>
        </p:blipFill>
        <p:spPr>
          <a:xfrm>
            <a:off x="8630113" y="6374080"/>
            <a:ext cx="2804346" cy="186956"/>
          </a:xfrm>
          <a:prstGeom prst="rect">
            <a:avLst/>
          </a:prstGeom>
        </p:spPr>
      </p:pic>
    </p:spTree>
    <p:extLst>
      <p:ext uri="{BB962C8B-B14F-4D97-AF65-F5344CB8AC3E}">
        <p14:creationId xmlns:p14="http://schemas.microsoft.com/office/powerpoint/2010/main" val="38274141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794854"/>
            <a:ext cx="12192000" cy="106314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rotWithShape="1">
          <a:blip r:embed="rId3" cstate="print"/>
          <a:srcRect l="23724" t="23521" r="26011" b="31464"/>
          <a:stretch/>
        </p:blipFill>
        <p:spPr>
          <a:xfrm>
            <a:off x="-18539" y="5840541"/>
            <a:ext cx="12263839" cy="1026730"/>
          </a:xfrm>
          <a:prstGeom prst="rect">
            <a:avLst/>
          </a:prstGeom>
        </p:spPr>
      </p:pic>
      <p:sp>
        <p:nvSpPr>
          <p:cNvPr id="2" name="Title 1"/>
          <p:cNvSpPr>
            <a:spLocks noGrp="1"/>
          </p:cNvSpPr>
          <p:nvPr>
            <p:ph type="title"/>
          </p:nvPr>
        </p:nvSpPr>
        <p:spPr>
          <a:xfrm>
            <a:off x="571246" y="235564"/>
            <a:ext cx="11049507" cy="782320"/>
          </a:xfrm>
        </p:spPr>
        <p:txBody>
          <a:bodyPr/>
          <a:lstStyle/>
          <a:p>
            <a:pPr algn="ctr"/>
            <a:r>
              <a:rPr lang="en-GB" sz="3200" dirty="0" smtClean="0">
                <a:solidFill>
                  <a:srgbClr val="B3D236"/>
                </a:solidFill>
              </a:rPr>
              <a:t>raising attainment for all</a:t>
            </a:r>
            <a:endParaRPr lang="en-GB" sz="3200" dirty="0">
              <a:solidFill>
                <a:srgbClr val="B3D236"/>
              </a:solidFill>
            </a:endParaRPr>
          </a:p>
        </p:txBody>
      </p:sp>
      <p:sp>
        <p:nvSpPr>
          <p:cNvPr id="3" name="Content Placeholder 2"/>
          <p:cNvSpPr>
            <a:spLocks noGrp="1"/>
          </p:cNvSpPr>
          <p:nvPr>
            <p:ph idx="1"/>
          </p:nvPr>
        </p:nvSpPr>
        <p:spPr>
          <a:xfrm>
            <a:off x="604098" y="1115551"/>
            <a:ext cx="10983804" cy="4893364"/>
          </a:xfrm>
        </p:spPr>
        <p:txBody>
          <a:bodyPr/>
          <a:lstStyle/>
          <a:p>
            <a:r>
              <a:rPr lang="en-GB" b="1" dirty="0" smtClean="0">
                <a:solidFill>
                  <a:srgbClr val="B3D236"/>
                </a:solidFill>
              </a:rPr>
              <a:t>QI 5.9 </a:t>
            </a:r>
            <a:r>
              <a:rPr lang="en-GB" b="1" dirty="0">
                <a:solidFill>
                  <a:srgbClr val="B3D236"/>
                </a:solidFill>
              </a:rPr>
              <a:t>Improvement through self-evaluation </a:t>
            </a:r>
            <a:endParaRPr lang="en-GB" b="1" dirty="0" smtClean="0">
              <a:solidFill>
                <a:srgbClr val="B3D236"/>
              </a:solidFill>
            </a:endParaRPr>
          </a:p>
          <a:p>
            <a:r>
              <a:rPr lang="en-GB" b="1" dirty="0" smtClean="0">
                <a:solidFill>
                  <a:srgbClr val="B3D236"/>
                </a:solidFill>
              </a:rPr>
              <a:t>Theme 2: Management </a:t>
            </a:r>
            <a:r>
              <a:rPr lang="en-GB" b="1" dirty="0">
                <a:solidFill>
                  <a:srgbClr val="B3D236"/>
                </a:solidFill>
              </a:rPr>
              <a:t>of self-evaluation </a:t>
            </a:r>
            <a:endParaRPr lang="en-GB" b="1" dirty="0" smtClean="0">
              <a:solidFill>
                <a:srgbClr val="B3D236"/>
              </a:solidFill>
            </a:endParaRPr>
          </a:p>
          <a:p>
            <a:endParaRPr lang="en-GB" sz="2800" dirty="0"/>
          </a:p>
          <a:p>
            <a:pPr marL="342900" indent="-342900">
              <a:buFont typeface="Wingdings" pitchFamily="2" charset="2"/>
              <a:buChar char="Ø"/>
            </a:pPr>
            <a:r>
              <a:rPr lang="en-GB" b="1" dirty="0">
                <a:solidFill>
                  <a:srgbClr val="00ABB5"/>
                </a:solidFill>
              </a:rPr>
              <a:t>clear </a:t>
            </a:r>
            <a:r>
              <a:rPr lang="en-GB" b="1" dirty="0" smtClean="0">
                <a:solidFill>
                  <a:srgbClr val="00ABB5"/>
                </a:solidFill>
              </a:rPr>
              <a:t>understanding </a:t>
            </a:r>
            <a:r>
              <a:rPr lang="en-GB" b="1" dirty="0">
                <a:solidFill>
                  <a:srgbClr val="00ABB5"/>
                </a:solidFill>
              </a:rPr>
              <a:t>about how learners are progressing, developing and achieving in literacy, numeracy, health and wellbeing and across all other curriculum </a:t>
            </a:r>
            <a:r>
              <a:rPr lang="en-GB" b="1" dirty="0" smtClean="0">
                <a:solidFill>
                  <a:srgbClr val="00ABB5"/>
                </a:solidFill>
              </a:rPr>
              <a:t>areas</a:t>
            </a:r>
            <a:endParaRPr lang="en-GB" b="1" dirty="0">
              <a:solidFill>
                <a:srgbClr val="00ABB5"/>
              </a:solidFill>
            </a:endParaRPr>
          </a:p>
          <a:p>
            <a:endParaRPr lang="en-GB" sz="2800" dirty="0"/>
          </a:p>
          <a:p>
            <a:pPr marL="342900" indent="-342900">
              <a:buFont typeface="Wingdings" pitchFamily="2" charset="2"/>
              <a:buChar char="Ø"/>
            </a:pPr>
            <a:r>
              <a:rPr lang="en-GB" b="1" dirty="0">
                <a:solidFill>
                  <a:srgbClr val="00ABB5"/>
                </a:solidFill>
              </a:rPr>
              <a:t>clear understanding about how learners from the least socially advantaged backgrounds are progressing and achieving in literacy, numeracy and health and wellbeing</a:t>
            </a:r>
            <a:r>
              <a:rPr lang="en-GB" b="1" dirty="0" smtClean="0">
                <a:solidFill>
                  <a:srgbClr val="00ABB5"/>
                </a:solidFill>
              </a:rPr>
              <a:t>.</a:t>
            </a:r>
            <a:endParaRPr lang="en-GB" b="1" dirty="0">
              <a:solidFill>
                <a:srgbClr val="00ABB5"/>
              </a:solidFill>
            </a:endParaRPr>
          </a:p>
          <a:p>
            <a:endParaRPr lang="en-GB" sz="2800" dirty="0"/>
          </a:p>
          <a:p>
            <a:pPr marL="342900" indent="-342900">
              <a:buFont typeface="Wingdings" pitchFamily="2" charset="2"/>
              <a:buChar char="Ø"/>
            </a:pPr>
            <a:r>
              <a:rPr lang="en-GB" b="1" dirty="0">
                <a:solidFill>
                  <a:srgbClr val="00ABB5"/>
                </a:solidFill>
              </a:rPr>
              <a:t>i</a:t>
            </a:r>
            <a:r>
              <a:rPr lang="en-GB" b="1" dirty="0" smtClean="0">
                <a:solidFill>
                  <a:srgbClr val="00ABB5"/>
                </a:solidFill>
              </a:rPr>
              <a:t>n </a:t>
            </a:r>
            <a:r>
              <a:rPr lang="en-GB" b="1" dirty="0">
                <a:solidFill>
                  <a:srgbClr val="00ABB5"/>
                </a:solidFill>
              </a:rPr>
              <a:t>secondary schools, all staff are using </a:t>
            </a:r>
            <a:r>
              <a:rPr lang="en-GB" b="1" i="1" dirty="0">
                <a:solidFill>
                  <a:srgbClr val="00ABB5"/>
                </a:solidFill>
              </a:rPr>
              <a:t>Insight </a:t>
            </a:r>
            <a:r>
              <a:rPr lang="en-GB" b="1" dirty="0">
                <a:solidFill>
                  <a:srgbClr val="00ABB5"/>
                </a:solidFill>
              </a:rPr>
              <a:t>as part of the school’s self-evaluation approaches. </a:t>
            </a:r>
          </a:p>
          <a:p>
            <a:endParaRPr lang="en-GB" sz="2800" b="1" dirty="0">
              <a:solidFill>
                <a:srgbClr val="00ABB5"/>
              </a:solidFill>
            </a:endParaRPr>
          </a:p>
        </p:txBody>
      </p:sp>
      <p:pic>
        <p:nvPicPr>
          <p:cNvPr id="6" name="Picture 5"/>
          <p:cNvPicPr>
            <a:picLocks noChangeAspect="1"/>
          </p:cNvPicPr>
          <p:nvPr/>
        </p:nvPicPr>
        <p:blipFill>
          <a:blip r:embed="rId4" cstate="print"/>
          <a:stretch>
            <a:fillRect/>
          </a:stretch>
        </p:blipFill>
        <p:spPr>
          <a:xfrm>
            <a:off x="8630113" y="6374080"/>
            <a:ext cx="2804346" cy="186956"/>
          </a:xfrm>
          <a:prstGeom prst="rect">
            <a:avLst/>
          </a:prstGeom>
        </p:spPr>
      </p:pic>
    </p:spTree>
    <p:extLst>
      <p:ext uri="{BB962C8B-B14F-4D97-AF65-F5344CB8AC3E}">
        <p14:creationId xmlns:p14="http://schemas.microsoft.com/office/powerpoint/2010/main" val="6495899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794854"/>
            <a:ext cx="12192000" cy="106314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rotWithShape="1">
          <a:blip r:embed="rId3" cstate="print"/>
          <a:srcRect l="23724" t="23521" r="26011" b="31464"/>
          <a:stretch/>
        </p:blipFill>
        <p:spPr>
          <a:xfrm>
            <a:off x="-18539" y="5840541"/>
            <a:ext cx="12263839" cy="1026730"/>
          </a:xfrm>
          <a:prstGeom prst="rect">
            <a:avLst/>
          </a:prstGeom>
        </p:spPr>
      </p:pic>
      <p:sp>
        <p:nvSpPr>
          <p:cNvPr id="2" name="Title 1"/>
          <p:cNvSpPr>
            <a:spLocks noGrp="1"/>
          </p:cNvSpPr>
          <p:nvPr>
            <p:ph type="title"/>
          </p:nvPr>
        </p:nvSpPr>
        <p:spPr>
          <a:xfrm>
            <a:off x="121303" y="130629"/>
            <a:ext cx="11693326" cy="740228"/>
          </a:xfrm>
        </p:spPr>
        <p:txBody>
          <a:bodyPr/>
          <a:lstStyle/>
          <a:p>
            <a:pPr marL="342900" lvl="0" indent="-342900"/>
            <a:r>
              <a:rPr lang="en-GB" sz="3200" dirty="0" smtClean="0">
                <a:solidFill>
                  <a:srgbClr val="B3D236"/>
                </a:solidFill>
              </a:rPr>
              <a:t/>
            </a:r>
            <a:br>
              <a:rPr lang="en-GB" sz="3200" dirty="0" smtClean="0">
                <a:solidFill>
                  <a:srgbClr val="B3D236"/>
                </a:solidFill>
              </a:rPr>
            </a:br>
            <a:r>
              <a:rPr lang="en-GB" sz="2800" dirty="0" smtClean="0">
                <a:solidFill>
                  <a:srgbClr val="B3D236"/>
                </a:solidFill>
              </a:rPr>
              <a:t>developing </a:t>
            </a:r>
            <a:r>
              <a:rPr lang="en-GB" sz="2800" dirty="0">
                <a:solidFill>
                  <a:srgbClr val="B3D236"/>
                </a:solidFill>
              </a:rPr>
              <a:t>the young workforce (</a:t>
            </a:r>
            <a:r>
              <a:rPr lang="en-GB" sz="2800" dirty="0" err="1" smtClean="0">
                <a:solidFill>
                  <a:srgbClr val="B3D236"/>
                </a:solidFill>
              </a:rPr>
              <a:t>DYW</a:t>
            </a:r>
            <a:r>
              <a:rPr lang="en-GB" sz="2800" dirty="0" smtClean="0">
                <a:solidFill>
                  <a:srgbClr val="B3D236"/>
                </a:solidFill>
              </a:rPr>
              <a:t>): employability </a:t>
            </a:r>
            <a:r>
              <a:rPr lang="en-GB" sz="2800" dirty="0">
                <a:solidFill>
                  <a:srgbClr val="B3D236"/>
                </a:solidFill>
              </a:rPr>
              <a:t>and </a:t>
            </a:r>
            <a:r>
              <a:rPr lang="en-GB" sz="2800" dirty="0" smtClean="0">
                <a:solidFill>
                  <a:srgbClr val="B3D236"/>
                </a:solidFill>
              </a:rPr>
              <a:t>skills</a:t>
            </a:r>
            <a:br>
              <a:rPr lang="en-GB" sz="2800" dirty="0" smtClean="0">
                <a:solidFill>
                  <a:srgbClr val="B3D236"/>
                </a:solidFill>
              </a:rPr>
            </a:br>
            <a:endParaRPr lang="en-GB" sz="2800" dirty="0">
              <a:solidFill>
                <a:srgbClr val="B3D236"/>
              </a:solidFill>
            </a:endParaRPr>
          </a:p>
        </p:txBody>
      </p:sp>
      <p:sp>
        <p:nvSpPr>
          <p:cNvPr id="3" name="Content Placeholder 2"/>
          <p:cNvSpPr>
            <a:spLocks noGrp="1"/>
          </p:cNvSpPr>
          <p:nvPr>
            <p:ph idx="1"/>
          </p:nvPr>
        </p:nvSpPr>
        <p:spPr>
          <a:xfrm>
            <a:off x="450655" y="862994"/>
            <a:ext cx="10983804" cy="5145919"/>
          </a:xfrm>
        </p:spPr>
        <p:txBody>
          <a:bodyPr/>
          <a:lstStyle/>
          <a:p>
            <a:r>
              <a:rPr lang="en-GB" b="1" dirty="0">
                <a:solidFill>
                  <a:srgbClr val="B3D236"/>
                </a:solidFill>
              </a:rPr>
              <a:t>QI 5.1 the curriculum</a:t>
            </a:r>
          </a:p>
          <a:p>
            <a:r>
              <a:rPr lang="en-GB" b="1" dirty="0">
                <a:solidFill>
                  <a:srgbClr val="B3D236"/>
                </a:solidFill>
              </a:rPr>
              <a:t>Theme 1</a:t>
            </a:r>
            <a:r>
              <a:rPr lang="en-GB" b="1" dirty="0" smtClean="0">
                <a:solidFill>
                  <a:srgbClr val="B3D236"/>
                </a:solidFill>
              </a:rPr>
              <a:t>: </a:t>
            </a:r>
            <a:r>
              <a:rPr lang="en-GB" b="1" dirty="0">
                <a:solidFill>
                  <a:srgbClr val="B3D236"/>
                </a:solidFill>
              </a:rPr>
              <a:t>The rationale and design of the curriculum </a:t>
            </a:r>
          </a:p>
          <a:p>
            <a:endParaRPr lang="en-GB" sz="2800" dirty="0">
              <a:solidFill>
                <a:srgbClr val="B3D236"/>
              </a:solidFill>
            </a:endParaRPr>
          </a:p>
          <a:p>
            <a:pPr marL="342900" indent="-342900">
              <a:buFont typeface="Wingdings" pitchFamily="2" charset="2"/>
              <a:buChar char="Ø"/>
            </a:pPr>
            <a:r>
              <a:rPr lang="en-GB" b="1" dirty="0">
                <a:solidFill>
                  <a:srgbClr val="00ABB5"/>
                </a:solidFill>
              </a:rPr>
              <a:t>c</a:t>
            </a:r>
            <a:r>
              <a:rPr lang="en-GB" b="1" dirty="0" smtClean="0">
                <a:solidFill>
                  <a:srgbClr val="00ABB5"/>
                </a:solidFill>
              </a:rPr>
              <a:t>urriculum provides a sound </a:t>
            </a:r>
            <a:r>
              <a:rPr lang="en-GB" b="1" dirty="0">
                <a:solidFill>
                  <a:srgbClr val="00ABB5"/>
                </a:solidFill>
              </a:rPr>
              <a:t>basis for young people to develop skills for learning, skills for life, and specifically in relation to </a:t>
            </a:r>
            <a:r>
              <a:rPr lang="en-GB" b="1" i="1" dirty="0">
                <a:solidFill>
                  <a:srgbClr val="00ABB5"/>
                </a:solidFill>
              </a:rPr>
              <a:t>Developing the Young Workforce - Scotland's Youth Employment Strategy (Dec 2014)</a:t>
            </a:r>
            <a:r>
              <a:rPr lang="en-GB" b="1" dirty="0">
                <a:solidFill>
                  <a:srgbClr val="00ABB5"/>
                </a:solidFill>
              </a:rPr>
              <a:t>,</a:t>
            </a:r>
            <a:r>
              <a:rPr lang="en-GB" b="1" i="1" dirty="0">
                <a:solidFill>
                  <a:srgbClr val="00ABB5"/>
                </a:solidFill>
              </a:rPr>
              <a:t> </a:t>
            </a:r>
            <a:r>
              <a:rPr lang="en-GB" b="1" dirty="0">
                <a:solidFill>
                  <a:srgbClr val="00ABB5"/>
                </a:solidFill>
              </a:rPr>
              <a:t>skills for </a:t>
            </a:r>
            <a:r>
              <a:rPr lang="en-GB" b="1" dirty="0" smtClean="0">
                <a:solidFill>
                  <a:srgbClr val="00ABB5"/>
                </a:solidFill>
              </a:rPr>
              <a:t>work</a:t>
            </a:r>
          </a:p>
          <a:p>
            <a:pPr marL="342900" indent="-342900">
              <a:buFont typeface="Wingdings" pitchFamily="2" charset="2"/>
              <a:buChar char="Ø"/>
            </a:pPr>
            <a:r>
              <a:rPr lang="en-GB" b="1" dirty="0" smtClean="0">
                <a:solidFill>
                  <a:srgbClr val="00ABB5"/>
                </a:solidFill>
              </a:rPr>
              <a:t>evaluating </a:t>
            </a:r>
            <a:r>
              <a:rPr lang="en-GB" b="1" dirty="0">
                <a:solidFill>
                  <a:srgbClr val="00ABB5"/>
                </a:solidFill>
              </a:rPr>
              <a:t>and improving skills for work, based on the new national standard for careers education (3-18</a:t>
            </a:r>
            <a:r>
              <a:rPr lang="en-GB" b="1" dirty="0" smtClean="0">
                <a:solidFill>
                  <a:srgbClr val="00ABB5"/>
                </a:solidFill>
              </a:rPr>
              <a:t>)</a:t>
            </a:r>
            <a:endParaRPr lang="en-GB" dirty="0"/>
          </a:p>
          <a:p>
            <a:pPr marL="342900" indent="-342900">
              <a:buFont typeface="Wingdings" pitchFamily="2" charset="2"/>
              <a:buChar char="Ø"/>
            </a:pPr>
            <a:r>
              <a:rPr lang="en-GB" b="1" dirty="0" smtClean="0">
                <a:solidFill>
                  <a:srgbClr val="00ABB5"/>
                </a:solidFill>
              </a:rPr>
              <a:t>secondary </a:t>
            </a:r>
            <a:r>
              <a:rPr lang="en-GB" b="1" dirty="0">
                <a:solidFill>
                  <a:srgbClr val="00ABB5"/>
                </a:solidFill>
              </a:rPr>
              <a:t>schools are beginning to use labour market intelligence and Regional Skills Assessments to support senior phase curriculum </a:t>
            </a:r>
            <a:r>
              <a:rPr lang="en-GB" b="1" dirty="0" smtClean="0">
                <a:solidFill>
                  <a:srgbClr val="00ABB5"/>
                </a:solidFill>
              </a:rPr>
              <a:t>design and to inform </a:t>
            </a:r>
            <a:r>
              <a:rPr lang="en-GB" b="1" dirty="0">
                <a:solidFill>
                  <a:srgbClr val="00ABB5"/>
                </a:solidFill>
              </a:rPr>
              <a:t>decisions about which vocational qualifications schools offer, including in partnership with others</a:t>
            </a:r>
            <a:r>
              <a:rPr lang="en-GB" b="1" dirty="0" smtClean="0">
                <a:solidFill>
                  <a:srgbClr val="00ABB5"/>
                </a:solidFill>
              </a:rPr>
              <a:t>.</a:t>
            </a:r>
            <a:endParaRPr lang="en-GB" dirty="0"/>
          </a:p>
          <a:p>
            <a:pPr marL="342900" indent="-342900">
              <a:buFont typeface="Wingdings" pitchFamily="2" charset="2"/>
              <a:buChar char="Ø"/>
            </a:pPr>
            <a:r>
              <a:rPr lang="en-GB" b="1" dirty="0">
                <a:solidFill>
                  <a:srgbClr val="00ABB5"/>
                </a:solidFill>
              </a:rPr>
              <a:t>c</a:t>
            </a:r>
            <a:r>
              <a:rPr lang="en-GB" b="1" dirty="0" smtClean="0">
                <a:solidFill>
                  <a:srgbClr val="00ABB5"/>
                </a:solidFill>
              </a:rPr>
              <a:t>urriculum recognises </a:t>
            </a:r>
            <a:r>
              <a:rPr lang="en-GB" b="1" dirty="0">
                <a:solidFill>
                  <a:srgbClr val="00ABB5"/>
                </a:solidFill>
              </a:rPr>
              <a:t>that learning can occur in a wide variety of contexts including on work placements, with training providers, through voluntary organisations, or in college </a:t>
            </a:r>
          </a:p>
          <a:p>
            <a:pPr marL="342900" indent="-342900">
              <a:buFont typeface="Wingdings" pitchFamily="2" charset="2"/>
              <a:buChar char="Ø"/>
            </a:pPr>
            <a:endParaRPr lang="en-GB" b="1" dirty="0">
              <a:solidFill>
                <a:srgbClr val="00ABB5"/>
              </a:solidFill>
            </a:endParaRPr>
          </a:p>
          <a:p>
            <a:pPr marL="342900" indent="-342900">
              <a:buFont typeface="Wingdings" pitchFamily="2" charset="2"/>
              <a:buChar char="Ø"/>
            </a:pPr>
            <a:endParaRPr lang="en-GB" b="1" dirty="0">
              <a:solidFill>
                <a:srgbClr val="00ABB5"/>
              </a:solidFill>
            </a:endParaRPr>
          </a:p>
          <a:p>
            <a:pPr marL="342900" indent="-342900">
              <a:buFont typeface="Wingdings" pitchFamily="2" charset="2"/>
              <a:buChar char="Ø"/>
            </a:pPr>
            <a:endParaRPr lang="en-GB" sz="2800" b="1" dirty="0">
              <a:solidFill>
                <a:srgbClr val="00ABB5"/>
              </a:solidFill>
            </a:endParaRPr>
          </a:p>
        </p:txBody>
      </p:sp>
      <p:pic>
        <p:nvPicPr>
          <p:cNvPr id="6" name="Picture 5"/>
          <p:cNvPicPr>
            <a:picLocks noChangeAspect="1"/>
          </p:cNvPicPr>
          <p:nvPr/>
        </p:nvPicPr>
        <p:blipFill>
          <a:blip r:embed="rId4" cstate="print"/>
          <a:stretch>
            <a:fillRect/>
          </a:stretch>
        </p:blipFill>
        <p:spPr>
          <a:xfrm>
            <a:off x="8630113" y="6374080"/>
            <a:ext cx="2804346" cy="186956"/>
          </a:xfrm>
          <a:prstGeom prst="rect">
            <a:avLst/>
          </a:prstGeom>
        </p:spPr>
      </p:pic>
    </p:spTree>
    <p:extLst>
      <p:ext uri="{BB962C8B-B14F-4D97-AF65-F5344CB8AC3E}">
        <p14:creationId xmlns:p14="http://schemas.microsoft.com/office/powerpoint/2010/main" val="19664024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794854"/>
            <a:ext cx="12192000" cy="106314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rotWithShape="1">
          <a:blip r:embed="rId3" cstate="print"/>
          <a:srcRect l="23724" t="23521" r="26011" b="31464"/>
          <a:stretch/>
        </p:blipFill>
        <p:spPr>
          <a:xfrm>
            <a:off x="-18539" y="5840541"/>
            <a:ext cx="12263839" cy="1026730"/>
          </a:xfrm>
          <a:prstGeom prst="rect">
            <a:avLst/>
          </a:prstGeom>
        </p:spPr>
      </p:pic>
      <p:sp>
        <p:nvSpPr>
          <p:cNvPr id="2" name="Title 1"/>
          <p:cNvSpPr>
            <a:spLocks noGrp="1"/>
          </p:cNvSpPr>
          <p:nvPr>
            <p:ph type="title"/>
          </p:nvPr>
        </p:nvSpPr>
        <p:spPr>
          <a:xfrm>
            <a:off x="121303" y="130629"/>
            <a:ext cx="11693326" cy="740228"/>
          </a:xfrm>
        </p:spPr>
        <p:txBody>
          <a:bodyPr/>
          <a:lstStyle/>
          <a:p>
            <a:pPr marL="342900" lvl="0" indent="-342900"/>
            <a:r>
              <a:rPr lang="en-GB" sz="3200" dirty="0" smtClean="0">
                <a:solidFill>
                  <a:srgbClr val="B3D236"/>
                </a:solidFill>
              </a:rPr>
              <a:t/>
            </a:r>
            <a:br>
              <a:rPr lang="en-GB" sz="3200" dirty="0" smtClean="0">
                <a:solidFill>
                  <a:srgbClr val="B3D236"/>
                </a:solidFill>
              </a:rPr>
            </a:br>
            <a:r>
              <a:rPr lang="en-GB" sz="2800" dirty="0" smtClean="0">
                <a:solidFill>
                  <a:srgbClr val="B3D236"/>
                </a:solidFill>
              </a:rPr>
              <a:t>developing </a:t>
            </a:r>
            <a:r>
              <a:rPr lang="en-GB" sz="2800" dirty="0">
                <a:solidFill>
                  <a:srgbClr val="B3D236"/>
                </a:solidFill>
              </a:rPr>
              <a:t>the young workforce (</a:t>
            </a:r>
            <a:r>
              <a:rPr lang="en-GB" sz="2800" dirty="0" err="1" smtClean="0">
                <a:solidFill>
                  <a:srgbClr val="B3D236"/>
                </a:solidFill>
              </a:rPr>
              <a:t>DYW</a:t>
            </a:r>
            <a:r>
              <a:rPr lang="en-GB" sz="2800" dirty="0" smtClean="0">
                <a:solidFill>
                  <a:srgbClr val="B3D236"/>
                </a:solidFill>
              </a:rPr>
              <a:t>): employability </a:t>
            </a:r>
            <a:r>
              <a:rPr lang="en-GB" sz="2800" dirty="0">
                <a:solidFill>
                  <a:srgbClr val="B3D236"/>
                </a:solidFill>
              </a:rPr>
              <a:t>and </a:t>
            </a:r>
            <a:r>
              <a:rPr lang="en-GB" sz="2800" dirty="0" smtClean="0">
                <a:solidFill>
                  <a:srgbClr val="B3D236"/>
                </a:solidFill>
              </a:rPr>
              <a:t>skills</a:t>
            </a:r>
            <a:br>
              <a:rPr lang="en-GB" sz="2800" dirty="0" smtClean="0">
                <a:solidFill>
                  <a:srgbClr val="B3D236"/>
                </a:solidFill>
              </a:rPr>
            </a:br>
            <a:endParaRPr lang="en-GB" sz="2800" dirty="0">
              <a:solidFill>
                <a:srgbClr val="B3D236"/>
              </a:solidFill>
            </a:endParaRPr>
          </a:p>
        </p:txBody>
      </p:sp>
      <p:sp>
        <p:nvSpPr>
          <p:cNvPr id="3" name="Content Placeholder 2"/>
          <p:cNvSpPr>
            <a:spLocks noGrp="1"/>
          </p:cNvSpPr>
          <p:nvPr>
            <p:ph idx="1"/>
          </p:nvPr>
        </p:nvSpPr>
        <p:spPr>
          <a:xfrm>
            <a:off x="450655" y="862995"/>
            <a:ext cx="10983804" cy="4977546"/>
          </a:xfrm>
        </p:spPr>
        <p:txBody>
          <a:bodyPr/>
          <a:lstStyle/>
          <a:p>
            <a:r>
              <a:rPr lang="en-GB" b="1" dirty="0">
                <a:solidFill>
                  <a:srgbClr val="B3D236"/>
                </a:solidFill>
              </a:rPr>
              <a:t>QI 5.1 the curriculum</a:t>
            </a:r>
          </a:p>
          <a:p>
            <a:r>
              <a:rPr lang="en-GB" b="1" dirty="0">
                <a:solidFill>
                  <a:srgbClr val="B3D236"/>
                </a:solidFill>
              </a:rPr>
              <a:t>Theme </a:t>
            </a:r>
            <a:r>
              <a:rPr lang="en-GB" b="1" dirty="0" smtClean="0">
                <a:solidFill>
                  <a:srgbClr val="B3D236"/>
                </a:solidFill>
              </a:rPr>
              <a:t>2: </a:t>
            </a:r>
            <a:r>
              <a:rPr lang="en-GB" b="1" dirty="0">
                <a:solidFill>
                  <a:srgbClr val="B3D236"/>
                </a:solidFill>
              </a:rPr>
              <a:t>The development of the curriculum </a:t>
            </a:r>
            <a:endParaRPr lang="en-GB" b="1" dirty="0" smtClean="0">
              <a:solidFill>
                <a:srgbClr val="B3D236"/>
              </a:solidFill>
            </a:endParaRPr>
          </a:p>
          <a:p>
            <a:endParaRPr lang="en-GB" sz="2800" dirty="0"/>
          </a:p>
          <a:p>
            <a:pPr marL="342900" indent="-342900">
              <a:buFont typeface="Wingdings" pitchFamily="2" charset="2"/>
              <a:buChar char="Ø"/>
            </a:pPr>
            <a:r>
              <a:rPr lang="en-GB" b="1" dirty="0">
                <a:solidFill>
                  <a:srgbClr val="00ABB5"/>
                </a:solidFill>
              </a:rPr>
              <a:t>taking account of Developing the Young Workforce - Scotland's Youth Employment Strategy (Dec 2014) in developing the curriculum </a:t>
            </a:r>
            <a:r>
              <a:rPr lang="en-GB" b="1" dirty="0" smtClean="0">
                <a:solidFill>
                  <a:srgbClr val="00ABB5"/>
                </a:solidFill>
              </a:rPr>
              <a:t>3-18</a:t>
            </a:r>
          </a:p>
          <a:p>
            <a:pPr marL="342900" indent="-342900">
              <a:buFont typeface="Wingdings" pitchFamily="2" charset="2"/>
              <a:buChar char="Ø"/>
            </a:pPr>
            <a:r>
              <a:rPr lang="en-GB" b="1" dirty="0" smtClean="0">
                <a:solidFill>
                  <a:srgbClr val="00ABB5"/>
                </a:solidFill>
              </a:rPr>
              <a:t>reviewing </a:t>
            </a:r>
            <a:r>
              <a:rPr lang="en-GB" b="1" dirty="0">
                <a:solidFill>
                  <a:srgbClr val="00ABB5"/>
                </a:solidFill>
              </a:rPr>
              <a:t>the curriculum to ensure an appropriate focus on employability and skills; and science, technology, engineering and mathematics (STEM</a:t>
            </a:r>
            <a:r>
              <a:rPr lang="en-GB" b="1" dirty="0" smtClean="0">
                <a:solidFill>
                  <a:srgbClr val="00ABB5"/>
                </a:solidFill>
              </a:rPr>
              <a:t>)</a:t>
            </a:r>
            <a:endParaRPr lang="en-GB" b="1" dirty="0">
              <a:solidFill>
                <a:srgbClr val="00ABB5"/>
              </a:solidFill>
            </a:endParaRPr>
          </a:p>
          <a:p>
            <a:pPr marL="342900" indent="-342900">
              <a:buFont typeface="Wingdings" pitchFamily="2" charset="2"/>
              <a:buChar char="Ø"/>
            </a:pPr>
            <a:r>
              <a:rPr lang="en-GB" b="1" dirty="0">
                <a:solidFill>
                  <a:srgbClr val="00ABB5"/>
                </a:solidFill>
              </a:rPr>
              <a:t>s</a:t>
            </a:r>
            <a:r>
              <a:rPr lang="en-GB" b="1" dirty="0" smtClean="0">
                <a:solidFill>
                  <a:srgbClr val="00ABB5"/>
                </a:solidFill>
              </a:rPr>
              <a:t>econdary </a:t>
            </a:r>
            <a:r>
              <a:rPr lang="en-GB" b="1" dirty="0">
                <a:solidFill>
                  <a:srgbClr val="00ABB5"/>
                </a:solidFill>
              </a:rPr>
              <a:t>schools are extending the senior phase to include more vocational qualifications, particularly at SCQF level 5, and also with progression leading to and from level </a:t>
            </a:r>
            <a:r>
              <a:rPr lang="en-GB" b="1" dirty="0" smtClean="0">
                <a:solidFill>
                  <a:srgbClr val="00ABB5"/>
                </a:solidFill>
              </a:rPr>
              <a:t>5</a:t>
            </a:r>
            <a:endParaRPr lang="en-GB" dirty="0"/>
          </a:p>
          <a:p>
            <a:pPr marL="342900" indent="-342900">
              <a:buFont typeface="Wingdings" pitchFamily="2" charset="2"/>
              <a:buChar char="Ø"/>
            </a:pPr>
            <a:r>
              <a:rPr lang="en-GB" b="1" dirty="0">
                <a:solidFill>
                  <a:srgbClr val="00ABB5"/>
                </a:solidFill>
              </a:rPr>
              <a:t>s</a:t>
            </a:r>
            <a:r>
              <a:rPr lang="en-GB" b="1" dirty="0" smtClean="0">
                <a:solidFill>
                  <a:srgbClr val="00ABB5"/>
                </a:solidFill>
              </a:rPr>
              <a:t>taff </a:t>
            </a:r>
            <a:r>
              <a:rPr lang="en-GB" b="1" dirty="0">
                <a:solidFill>
                  <a:srgbClr val="00ABB5"/>
                </a:solidFill>
              </a:rPr>
              <a:t>are becoming familiar with the new national draft Standards for Career Education (3-18) and Work </a:t>
            </a:r>
            <a:r>
              <a:rPr lang="en-GB" b="1" dirty="0" smtClean="0">
                <a:solidFill>
                  <a:srgbClr val="00ABB5"/>
                </a:solidFill>
              </a:rPr>
              <a:t>Placements, </a:t>
            </a:r>
            <a:r>
              <a:rPr lang="en-GB" b="1" dirty="0">
                <a:solidFill>
                  <a:srgbClr val="00ABB5"/>
                </a:solidFill>
              </a:rPr>
              <a:t>and the guidance on school-employer partnerships (due for publication autumn 2015</a:t>
            </a:r>
            <a:r>
              <a:rPr lang="en-GB" b="1" dirty="0" smtClean="0">
                <a:solidFill>
                  <a:srgbClr val="00ABB5"/>
                </a:solidFill>
              </a:rPr>
              <a:t>)</a:t>
            </a:r>
            <a:endParaRPr lang="en-GB" b="1" dirty="0">
              <a:solidFill>
                <a:srgbClr val="00ABB5"/>
              </a:solidFill>
            </a:endParaRPr>
          </a:p>
          <a:p>
            <a:pPr marL="342900" indent="-342900">
              <a:buFont typeface="Wingdings" pitchFamily="2" charset="2"/>
              <a:buChar char="Ø"/>
            </a:pPr>
            <a:endParaRPr lang="en-GB" b="1" dirty="0" smtClean="0">
              <a:solidFill>
                <a:srgbClr val="00ABB5"/>
              </a:solidFill>
            </a:endParaRPr>
          </a:p>
        </p:txBody>
      </p:sp>
      <p:pic>
        <p:nvPicPr>
          <p:cNvPr id="6" name="Picture 5"/>
          <p:cNvPicPr>
            <a:picLocks noChangeAspect="1"/>
          </p:cNvPicPr>
          <p:nvPr/>
        </p:nvPicPr>
        <p:blipFill>
          <a:blip r:embed="rId4" cstate="print"/>
          <a:stretch>
            <a:fillRect/>
          </a:stretch>
        </p:blipFill>
        <p:spPr>
          <a:xfrm>
            <a:off x="8630113" y="6374080"/>
            <a:ext cx="2804346" cy="186956"/>
          </a:xfrm>
          <a:prstGeom prst="rect">
            <a:avLst/>
          </a:prstGeom>
        </p:spPr>
      </p:pic>
    </p:spTree>
    <p:extLst>
      <p:ext uri="{BB962C8B-B14F-4D97-AF65-F5344CB8AC3E}">
        <p14:creationId xmlns:p14="http://schemas.microsoft.com/office/powerpoint/2010/main" val="41267336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794854"/>
            <a:ext cx="12192000" cy="106314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rotWithShape="1">
          <a:blip r:embed="rId3" cstate="print"/>
          <a:srcRect l="23724" t="23521" r="26011" b="31464"/>
          <a:stretch/>
        </p:blipFill>
        <p:spPr>
          <a:xfrm>
            <a:off x="-18539" y="5840541"/>
            <a:ext cx="12263839" cy="1026730"/>
          </a:xfrm>
          <a:prstGeom prst="rect">
            <a:avLst/>
          </a:prstGeom>
        </p:spPr>
      </p:pic>
      <p:sp>
        <p:nvSpPr>
          <p:cNvPr id="2" name="Title 1"/>
          <p:cNvSpPr>
            <a:spLocks noGrp="1"/>
          </p:cNvSpPr>
          <p:nvPr>
            <p:ph type="title"/>
          </p:nvPr>
        </p:nvSpPr>
        <p:spPr>
          <a:xfrm>
            <a:off x="384952" y="133964"/>
            <a:ext cx="11049507" cy="782320"/>
          </a:xfrm>
        </p:spPr>
        <p:txBody>
          <a:bodyPr/>
          <a:lstStyle/>
          <a:p>
            <a:pPr algn="ctr"/>
            <a:r>
              <a:rPr lang="en-GB" sz="3200" dirty="0" smtClean="0">
                <a:solidFill>
                  <a:srgbClr val="B3D236"/>
                </a:solidFill>
              </a:rPr>
              <a:t>tackling bureaucracy </a:t>
            </a:r>
            <a:endParaRPr lang="en-GB" sz="3200" dirty="0">
              <a:solidFill>
                <a:srgbClr val="B3D236"/>
              </a:solidFill>
            </a:endParaRPr>
          </a:p>
        </p:txBody>
      </p:sp>
      <p:sp>
        <p:nvSpPr>
          <p:cNvPr id="3" name="Content Placeholder 2"/>
          <p:cNvSpPr>
            <a:spLocks noGrp="1"/>
          </p:cNvSpPr>
          <p:nvPr>
            <p:ph idx="1"/>
          </p:nvPr>
        </p:nvSpPr>
        <p:spPr>
          <a:xfrm>
            <a:off x="604098" y="901489"/>
            <a:ext cx="10983804" cy="5424937"/>
          </a:xfrm>
        </p:spPr>
        <p:txBody>
          <a:bodyPr/>
          <a:lstStyle/>
          <a:p>
            <a:r>
              <a:rPr lang="en-GB" b="1" dirty="0">
                <a:solidFill>
                  <a:srgbClr val="B3D236"/>
                </a:solidFill>
              </a:rPr>
              <a:t>QI 5.1 the curriculum</a:t>
            </a:r>
          </a:p>
          <a:p>
            <a:r>
              <a:rPr lang="en-GB" b="1" dirty="0">
                <a:solidFill>
                  <a:srgbClr val="B3D236"/>
                </a:solidFill>
              </a:rPr>
              <a:t>Theme </a:t>
            </a:r>
            <a:r>
              <a:rPr lang="en-GB" b="1" dirty="0" smtClean="0">
                <a:solidFill>
                  <a:srgbClr val="B3D236"/>
                </a:solidFill>
              </a:rPr>
              <a:t>1: </a:t>
            </a:r>
            <a:r>
              <a:rPr lang="en-GB" b="1" dirty="0">
                <a:solidFill>
                  <a:srgbClr val="B3D236"/>
                </a:solidFill>
              </a:rPr>
              <a:t>The rationale and design of the curriculum </a:t>
            </a:r>
            <a:endParaRPr lang="en-GB" b="1" dirty="0" smtClean="0">
              <a:solidFill>
                <a:srgbClr val="B3D236"/>
              </a:solidFill>
            </a:endParaRPr>
          </a:p>
          <a:p>
            <a:endParaRPr lang="en-GB" sz="2800" dirty="0"/>
          </a:p>
          <a:p>
            <a:pPr marL="342900" indent="-342900">
              <a:buFont typeface="Wingdings" pitchFamily="2" charset="2"/>
              <a:buChar char="Ø"/>
            </a:pPr>
            <a:r>
              <a:rPr lang="en-GB" b="1" dirty="0">
                <a:solidFill>
                  <a:srgbClr val="00ABB5"/>
                </a:solidFill>
              </a:rPr>
              <a:t>staff are making increasing use of the ‘significant aspects of learning</a:t>
            </a:r>
            <a:r>
              <a:rPr lang="en-GB" b="1" dirty="0" smtClean="0">
                <a:solidFill>
                  <a:srgbClr val="00ABB5"/>
                </a:solidFill>
              </a:rPr>
              <a:t>’ </a:t>
            </a:r>
            <a:r>
              <a:rPr lang="en-GB" b="1" dirty="0">
                <a:solidFill>
                  <a:srgbClr val="00ABB5"/>
                </a:solidFill>
              </a:rPr>
              <a:t>to ensure approaches </a:t>
            </a:r>
            <a:r>
              <a:rPr lang="en-GB" b="1" dirty="0" smtClean="0">
                <a:solidFill>
                  <a:srgbClr val="00ABB5"/>
                </a:solidFill>
              </a:rPr>
              <a:t>to assessment are manageable</a:t>
            </a:r>
          </a:p>
          <a:p>
            <a:pPr marL="342900" indent="-342900">
              <a:buFont typeface="Wingdings" pitchFamily="2" charset="2"/>
              <a:buChar char="Ø"/>
            </a:pPr>
            <a:endParaRPr lang="en-GB" b="1" dirty="0" smtClean="0">
              <a:solidFill>
                <a:srgbClr val="00ABB5"/>
              </a:solidFill>
            </a:endParaRPr>
          </a:p>
          <a:p>
            <a:r>
              <a:rPr lang="en-GB" b="1" dirty="0">
                <a:solidFill>
                  <a:srgbClr val="B3D236"/>
                </a:solidFill>
              </a:rPr>
              <a:t>Theme 2: The development of the curriculum </a:t>
            </a:r>
          </a:p>
          <a:p>
            <a:endParaRPr lang="en-GB" b="1" dirty="0">
              <a:solidFill>
                <a:srgbClr val="00ABB5"/>
              </a:solidFill>
            </a:endParaRPr>
          </a:p>
          <a:p>
            <a:pPr marL="342900" indent="-342900">
              <a:buFont typeface="Wingdings" pitchFamily="2" charset="2"/>
              <a:buChar char="Ø"/>
            </a:pPr>
            <a:r>
              <a:rPr lang="en-GB" b="1" dirty="0" smtClean="0">
                <a:solidFill>
                  <a:srgbClr val="00ABB5"/>
                </a:solidFill>
              </a:rPr>
              <a:t>secondary </a:t>
            </a:r>
            <a:r>
              <a:rPr lang="en-GB" b="1" dirty="0">
                <a:solidFill>
                  <a:srgbClr val="00ABB5"/>
                </a:solidFill>
              </a:rPr>
              <a:t>schools </a:t>
            </a:r>
            <a:r>
              <a:rPr lang="en-GB" b="1" dirty="0" smtClean="0">
                <a:solidFill>
                  <a:srgbClr val="00ABB5"/>
                </a:solidFill>
              </a:rPr>
              <a:t>are </a:t>
            </a:r>
            <a:r>
              <a:rPr lang="en-GB" b="1" dirty="0">
                <a:solidFill>
                  <a:srgbClr val="00ABB5"/>
                </a:solidFill>
              </a:rPr>
              <a:t>building on their experiences of the new National Qualifications, including reviewing approaches to assessment and verification, and ensuring they are </a:t>
            </a:r>
            <a:r>
              <a:rPr lang="en-GB" b="1" dirty="0" smtClean="0">
                <a:solidFill>
                  <a:srgbClr val="00ABB5"/>
                </a:solidFill>
              </a:rPr>
              <a:t>manageable</a:t>
            </a:r>
            <a:r>
              <a:rPr lang="en-GB" b="1" dirty="0">
                <a:solidFill>
                  <a:srgbClr val="00ABB5"/>
                </a:solidFill>
              </a:rPr>
              <a:t> </a:t>
            </a:r>
            <a:endParaRPr lang="en-GB" b="1" dirty="0" smtClean="0">
              <a:solidFill>
                <a:srgbClr val="00ABB5"/>
              </a:solidFill>
            </a:endParaRPr>
          </a:p>
          <a:p>
            <a:pPr marL="342900" indent="-342900">
              <a:buFont typeface="Wingdings" pitchFamily="2" charset="2"/>
              <a:buChar char="Ø"/>
            </a:pPr>
            <a:r>
              <a:rPr lang="en-GB" b="1" dirty="0">
                <a:solidFill>
                  <a:srgbClr val="00ABB5"/>
                </a:solidFill>
              </a:rPr>
              <a:t>s</a:t>
            </a:r>
            <a:r>
              <a:rPr lang="en-GB" b="1" dirty="0" smtClean="0">
                <a:solidFill>
                  <a:srgbClr val="00ABB5"/>
                </a:solidFill>
              </a:rPr>
              <a:t>econdary schools are taking </a:t>
            </a:r>
            <a:r>
              <a:rPr lang="en-GB" b="1" dirty="0">
                <a:solidFill>
                  <a:srgbClr val="00ABB5"/>
                </a:solidFill>
              </a:rPr>
              <a:t>the actions outlined in </a:t>
            </a:r>
            <a:r>
              <a:rPr lang="en-GB" b="1" i="1" dirty="0">
                <a:solidFill>
                  <a:srgbClr val="00ABB5"/>
                </a:solidFill>
              </a:rPr>
              <a:t>CfE Management Board Report On First Year of New Qualifications </a:t>
            </a:r>
            <a:endParaRPr lang="en-GB" b="1" i="1" dirty="0" smtClean="0">
              <a:solidFill>
                <a:srgbClr val="00ABB5"/>
              </a:solidFill>
            </a:endParaRPr>
          </a:p>
          <a:p>
            <a:r>
              <a:rPr lang="en-GB" sz="1800" b="1" i="1" dirty="0">
                <a:solidFill>
                  <a:srgbClr val="00ABB5"/>
                </a:solidFill>
                <a:hlinkClick r:id="rId4"/>
              </a:rPr>
              <a:t>http://</a:t>
            </a:r>
            <a:r>
              <a:rPr lang="en-GB" sz="1800" b="1" i="1" dirty="0" smtClean="0">
                <a:solidFill>
                  <a:srgbClr val="00ABB5"/>
                </a:solidFill>
                <a:hlinkClick r:id="rId4"/>
              </a:rPr>
              <a:t>www.educationscotland.gov.uk/Images/MBReportOnFirstYearofNewQuals_tcm4-837160.pdf</a:t>
            </a:r>
            <a:r>
              <a:rPr lang="en-GB" sz="1800" b="1" i="1" dirty="0" smtClean="0">
                <a:solidFill>
                  <a:srgbClr val="00ABB5"/>
                </a:solidFill>
              </a:rPr>
              <a:t>	</a:t>
            </a:r>
            <a:endParaRPr lang="en-GB" sz="1800" b="1" i="1" dirty="0">
              <a:solidFill>
                <a:srgbClr val="00ABB5"/>
              </a:solidFill>
            </a:endParaRPr>
          </a:p>
        </p:txBody>
      </p:sp>
      <p:pic>
        <p:nvPicPr>
          <p:cNvPr id="6" name="Picture 5"/>
          <p:cNvPicPr>
            <a:picLocks noChangeAspect="1"/>
          </p:cNvPicPr>
          <p:nvPr/>
        </p:nvPicPr>
        <p:blipFill>
          <a:blip r:embed="rId5" cstate="print"/>
          <a:stretch>
            <a:fillRect/>
          </a:stretch>
        </p:blipFill>
        <p:spPr>
          <a:xfrm>
            <a:off x="8630113" y="6374080"/>
            <a:ext cx="2804346" cy="186956"/>
          </a:xfrm>
          <a:prstGeom prst="rect">
            <a:avLst/>
          </a:prstGeom>
        </p:spPr>
      </p:pic>
    </p:spTree>
    <p:extLst>
      <p:ext uri="{BB962C8B-B14F-4D97-AF65-F5344CB8AC3E}">
        <p14:creationId xmlns:p14="http://schemas.microsoft.com/office/powerpoint/2010/main" val="26638842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794854"/>
            <a:ext cx="12192000" cy="106314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rotWithShape="1">
          <a:blip r:embed="rId3" cstate="print"/>
          <a:srcRect l="23724" t="23521" r="26011" b="31464"/>
          <a:stretch/>
        </p:blipFill>
        <p:spPr>
          <a:xfrm>
            <a:off x="-18539" y="5840541"/>
            <a:ext cx="12263839" cy="1026730"/>
          </a:xfrm>
          <a:prstGeom prst="rect">
            <a:avLst/>
          </a:prstGeom>
        </p:spPr>
      </p:pic>
      <p:sp>
        <p:nvSpPr>
          <p:cNvPr id="2" name="Title 1"/>
          <p:cNvSpPr>
            <a:spLocks noGrp="1"/>
          </p:cNvSpPr>
          <p:nvPr>
            <p:ph type="title"/>
          </p:nvPr>
        </p:nvSpPr>
        <p:spPr>
          <a:xfrm>
            <a:off x="571246" y="235564"/>
            <a:ext cx="11049507" cy="782320"/>
          </a:xfrm>
        </p:spPr>
        <p:txBody>
          <a:bodyPr/>
          <a:lstStyle/>
          <a:p>
            <a:pPr algn="ctr"/>
            <a:r>
              <a:rPr lang="en-GB" sz="3200" dirty="0">
                <a:solidFill>
                  <a:srgbClr val="B3D236"/>
                </a:solidFill>
              </a:rPr>
              <a:t>f</a:t>
            </a:r>
            <a:r>
              <a:rPr lang="en-GB" sz="3200" dirty="0" smtClean="0">
                <a:solidFill>
                  <a:srgbClr val="B3D236"/>
                </a:solidFill>
              </a:rPr>
              <a:t>urther updates</a:t>
            </a:r>
            <a:endParaRPr lang="en-GB" sz="3200" dirty="0">
              <a:solidFill>
                <a:srgbClr val="B3D236"/>
              </a:solidFill>
            </a:endParaRPr>
          </a:p>
        </p:txBody>
      </p:sp>
      <p:sp>
        <p:nvSpPr>
          <p:cNvPr id="3" name="Content Placeholder 2"/>
          <p:cNvSpPr>
            <a:spLocks noGrp="1"/>
          </p:cNvSpPr>
          <p:nvPr>
            <p:ph idx="1"/>
          </p:nvPr>
        </p:nvSpPr>
        <p:spPr>
          <a:xfrm>
            <a:off x="604098" y="1115551"/>
            <a:ext cx="10983804" cy="4893364"/>
          </a:xfrm>
        </p:spPr>
        <p:txBody>
          <a:bodyPr/>
          <a:lstStyle/>
          <a:p>
            <a:r>
              <a:rPr lang="en-GB" b="1" dirty="0">
                <a:solidFill>
                  <a:srgbClr val="B3D236"/>
                </a:solidFill>
              </a:rPr>
              <a:t>QI </a:t>
            </a:r>
            <a:r>
              <a:rPr lang="en-GB" b="1" dirty="0" smtClean="0">
                <a:solidFill>
                  <a:srgbClr val="B3D236"/>
                </a:solidFill>
              </a:rPr>
              <a:t>5.1 the </a:t>
            </a:r>
            <a:r>
              <a:rPr lang="en-GB" b="1" dirty="0">
                <a:solidFill>
                  <a:srgbClr val="B3D236"/>
                </a:solidFill>
              </a:rPr>
              <a:t>curriculum</a:t>
            </a:r>
          </a:p>
          <a:p>
            <a:endParaRPr lang="en-GB" b="1" dirty="0">
              <a:solidFill>
                <a:srgbClr val="B3D236"/>
              </a:solidFill>
            </a:endParaRPr>
          </a:p>
          <a:p>
            <a:pPr marL="342900" indent="-342900">
              <a:buFont typeface="Wingdings" pitchFamily="2" charset="2"/>
              <a:buChar char="Ø"/>
            </a:pPr>
            <a:r>
              <a:rPr lang="en-GB" b="1" dirty="0" smtClean="0">
                <a:solidFill>
                  <a:srgbClr val="00C4C4"/>
                </a:solidFill>
              </a:rPr>
              <a:t>schools </a:t>
            </a:r>
            <a:r>
              <a:rPr lang="en-GB" b="1" dirty="0">
                <a:solidFill>
                  <a:srgbClr val="00C4C4"/>
                </a:solidFill>
              </a:rPr>
              <a:t>with Gaelic Medium or Gaelic Learners </a:t>
            </a:r>
            <a:r>
              <a:rPr lang="en-GB" b="1" dirty="0" smtClean="0">
                <a:solidFill>
                  <a:srgbClr val="00C4C4"/>
                </a:solidFill>
              </a:rPr>
              <a:t>provision </a:t>
            </a:r>
            <a:r>
              <a:rPr lang="en-GB" b="1" dirty="0">
                <a:solidFill>
                  <a:srgbClr val="00C4C4"/>
                </a:solidFill>
              </a:rPr>
              <a:t>are taking account of </a:t>
            </a:r>
            <a:r>
              <a:rPr lang="en-GB" b="1" i="1" dirty="0">
                <a:solidFill>
                  <a:srgbClr val="00C4C4"/>
                </a:solidFill>
              </a:rPr>
              <a:t>Advice on Gaelic </a:t>
            </a:r>
            <a:r>
              <a:rPr lang="en-GB" b="1" i="1" dirty="0" smtClean="0">
                <a:solidFill>
                  <a:srgbClr val="00C4C4"/>
                </a:solidFill>
              </a:rPr>
              <a:t>Education</a:t>
            </a:r>
            <a:r>
              <a:rPr lang="en-GB" b="1" i="1" dirty="0">
                <a:solidFill>
                  <a:srgbClr val="00C4C4"/>
                </a:solidFill>
              </a:rPr>
              <a:t> </a:t>
            </a:r>
          </a:p>
          <a:p>
            <a:r>
              <a:rPr lang="en-GB" b="1" dirty="0" smtClean="0">
                <a:solidFill>
                  <a:srgbClr val="00C4C4"/>
                </a:solidFill>
              </a:rPr>
              <a:t>      </a:t>
            </a:r>
            <a:r>
              <a:rPr lang="en-GB" b="1" dirty="0" smtClean="0">
                <a:solidFill>
                  <a:srgbClr val="00C4C4"/>
                </a:solidFill>
                <a:hlinkClick r:id="rId4"/>
              </a:rPr>
              <a:t>http</a:t>
            </a:r>
            <a:r>
              <a:rPr lang="en-GB" b="1" dirty="0">
                <a:solidFill>
                  <a:srgbClr val="00C4C4"/>
                </a:solidFill>
                <a:hlinkClick r:id="rId4"/>
              </a:rPr>
              <a:t>://</a:t>
            </a:r>
            <a:r>
              <a:rPr lang="en-GB" b="1" dirty="0" smtClean="0">
                <a:solidFill>
                  <a:srgbClr val="00C4C4"/>
                </a:solidFill>
                <a:hlinkClick r:id="rId4"/>
              </a:rPr>
              <a:t>www.educationscotland.gov.uk/resources/a/advicegaeliceducation.asp</a:t>
            </a:r>
            <a:r>
              <a:rPr lang="en-GB" b="1" dirty="0" smtClean="0">
                <a:solidFill>
                  <a:srgbClr val="00C4C4"/>
                </a:solidFill>
              </a:rPr>
              <a:t>	</a:t>
            </a:r>
          </a:p>
          <a:p>
            <a:endParaRPr lang="en-GB" b="1" dirty="0">
              <a:solidFill>
                <a:srgbClr val="00C4C4"/>
              </a:solidFill>
            </a:endParaRPr>
          </a:p>
          <a:p>
            <a:pPr marL="342900" indent="-342900">
              <a:buFont typeface="Wingdings" pitchFamily="2" charset="2"/>
              <a:buChar char="Ø"/>
            </a:pPr>
            <a:r>
              <a:rPr lang="en-GB" b="1" dirty="0">
                <a:solidFill>
                  <a:srgbClr val="00C4C4"/>
                </a:solidFill>
              </a:rPr>
              <a:t>s</a:t>
            </a:r>
            <a:r>
              <a:rPr lang="en-GB" b="1" dirty="0" smtClean="0">
                <a:solidFill>
                  <a:srgbClr val="00C4C4"/>
                </a:solidFill>
              </a:rPr>
              <a:t>chools </a:t>
            </a:r>
            <a:r>
              <a:rPr lang="en-GB" b="1" dirty="0">
                <a:solidFill>
                  <a:srgbClr val="00C4C4"/>
                </a:solidFill>
              </a:rPr>
              <a:t>are using digital technologies, including Glow, to enhance teaching and enrich </a:t>
            </a:r>
            <a:r>
              <a:rPr lang="en-GB" b="1" dirty="0" smtClean="0">
                <a:solidFill>
                  <a:srgbClr val="00C4C4"/>
                </a:solidFill>
              </a:rPr>
              <a:t>learning</a:t>
            </a:r>
            <a:endParaRPr lang="en-GB" b="1" dirty="0">
              <a:solidFill>
                <a:srgbClr val="00C4C4"/>
              </a:solidFill>
            </a:endParaRPr>
          </a:p>
          <a:p>
            <a:pPr marL="342900" indent="-342900">
              <a:buFont typeface="Wingdings" pitchFamily="2" charset="2"/>
              <a:buChar char="Ø"/>
            </a:pPr>
            <a:endParaRPr lang="en-GB" b="1" dirty="0" smtClean="0">
              <a:solidFill>
                <a:srgbClr val="00C4C4"/>
              </a:solidFill>
            </a:endParaRPr>
          </a:p>
          <a:p>
            <a:pPr marL="342900" indent="-342900">
              <a:buFont typeface="Wingdings" pitchFamily="2" charset="2"/>
              <a:buChar char="Ø"/>
            </a:pPr>
            <a:r>
              <a:rPr lang="en-GB" b="1" dirty="0">
                <a:solidFill>
                  <a:srgbClr val="00C4C4"/>
                </a:solidFill>
              </a:rPr>
              <a:t>s</a:t>
            </a:r>
            <a:r>
              <a:rPr lang="en-GB" b="1" dirty="0" smtClean="0">
                <a:solidFill>
                  <a:srgbClr val="00C4C4"/>
                </a:solidFill>
              </a:rPr>
              <a:t>taff </a:t>
            </a:r>
            <a:r>
              <a:rPr lang="en-GB" b="1" dirty="0">
                <a:solidFill>
                  <a:srgbClr val="00C4C4"/>
                </a:solidFill>
              </a:rPr>
              <a:t>in secondary schools and their partners are building on their experiences of the </a:t>
            </a:r>
            <a:r>
              <a:rPr lang="en-GB" b="1" dirty="0" smtClean="0">
                <a:solidFill>
                  <a:srgbClr val="00C4C4"/>
                </a:solidFill>
              </a:rPr>
              <a:t>new </a:t>
            </a:r>
            <a:r>
              <a:rPr lang="en-GB" b="1" dirty="0">
                <a:solidFill>
                  <a:srgbClr val="00C4C4"/>
                </a:solidFill>
              </a:rPr>
              <a:t>National Qualifications, seeking to ensure good progression from programmes and courses in the </a:t>
            </a:r>
            <a:r>
              <a:rPr lang="en-GB" b="1" dirty="0" smtClean="0">
                <a:solidFill>
                  <a:srgbClr val="00C4C4"/>
                </a:solidFill>
              </a:rPr>
              <a:t>BGE</a:t>
            </a:r>
            <a:endParaRPr lang="en-GB" b="1" dirty="0">
              <a:solidFill>
                <a:srgbClr val="00C4C4"/>
              </a:solidFill>
            </a:endParaRPr>
          </a:p>
          <a:p>
            <a:pPr marL="342900" indent="-342900">
              <a:buFont typeface="Wingdings" pitchFamily="2" charset="2"/>
              <a:buChar char="Ø"/>
            </a:pPr>
            <a:endParaRPr lang="en-GB" sz="2800" b="1" dirty="0">
              <a:solidFill>
                <a:srgbClr val="00ABB5"/>
              </a:solidFill>
            </a:endParaRPr>
          </a:p>
        </p:txBody>
      </p:sp>
      <p:pic>
        <p:nvPicPr>
          <p:cNvPr id="6" name="Picture 5"/>
          <p:cNvPicPr>
            <a:picLocks noChangeAspect="1"/>
          </p:cNvPicPr>
          <p:nvPr/>
        </p:nvPicPr>
        <p:blipFill>
          <a:blip r:embed="rId5" cstate="print"/>
          <a:stretch>
            <a:fillRect/>
          </a:stretch>
        </p:blipFill>
        <p:spPr>
          <a:xfrm>
            <a:off x="8630113" y="6374080"/>
            <a:ext cx="2804346" cy="186956"/>
          </a:xfrm>
          <a:prstGeom prst="rect">
            <a:avLst/>
          </a:prstGeom>
        </p:spPr>
      </p:pic>
    </p:spTree>
    <p:extLst>
      <p:ext uri="{BB962C8B-B14F-4D97-AF65-F5344CB8AC3E}">
        <p14:creationId xmlns:p14="http://schemas.microsoft.com/office/powerpoint/2010/main" val="3651672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794854"/>
            <a:ext cx="12192000" cy="106314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rotWithShape="1">
          <a:blip r:embed="rId3" cstate="print"/>
          <a:srcRect l="23724" t="23521" r="26011" b="31464"/>
          <a:stretch/>
        </p:blipFill>
        <p:spPr>
          <a:xfrm>
            <a:off x="-18539" y="5840541"/>
            <a:ext cx="12263839" cy="1026730"/>
          </a:xfrm>
          <a:prstGeom prst="rect">
            <a:avLst/>
          </a:prstGeom>
        </p:spPr>
      </p:pic>
      <p:sp>
        <p:nvSpPr>
          <p:cNvPr id="2" name="Title 1"/>
          <p:cNvSpPr>
            <a:spLocks noGrp="1"/>
          </p:cNvSpPr>
          <p:nvPr>
            <p:ph type="title"/>
          </p:nvPr>
        </p:nvSpPr>
        <p:spPr>
          <a:xfrm>
            <a:off x="571246" y="235564"/>
            <a:ext cx="11049507" cy="782320"/>
          </a:xfrm>
        </p:spPr>
        <p:txBody>
          <a:bodyPr/>
          <a:lstStyle/>
          <a:p>
            <a:pPr algn="ctr"/>
            <a:r>
              <a:rPr lang="en-GB" sz="3200" dirty="0">
                <a:solidFill>
                  <a:srgbClr val="B3D236"/>
                </a:solidFill>
              </a:rPr>
              <a:t>f</a:t>
            </a:r>
            <a:r>
              <a:rPr lang="en-GB" sz="3200" dirty="0" smtClean="0">
                <a:solidFill>
                  <a:srgbClr val="B3D236"/>
                </a:solidFill>
              </a:rPr>
              <a:t>urther updates</a:t>
            </a:r>
            <a:endParaRPr lang="en-GB" sz="3200" dirty="0">
              <a:solidFill>
                <a:srgbClr val="B3D236"/>
              </a:solidFill>
            </a:endParaRPr>
          </a:p>
        </p:txBody>
      </p:sp>
      <p:sp>
        <p:nvSpPr>
          <p:cNvPr id="3" name="Content Placeholder 2"/>
          <p:cNvSpPr>
            <a:spLocks noGrp="1"/>
          </p:cNvSpPr>
          <p:nvPr>
            <p:ph idx="1"/>
          </p:nvPr>
        </p:nvSpPr>
        <p:spPr>
          <a:xfrm>
            <a:off x="319314" y="1115551"/>
            <a:ext cx="11428245" cy="4893364"/>
          </a:xfrm>
        </p:spPr>
        <p:txBody>
          <a:bodyPr/>
          <a:lstStyle/>
          <a:p>
            <a:r>
              <a:rPr lang="en-GB" b="1" dirty="0" smtClean="0">
                <a:solidFill>
                  <a:srgbClr val="B3D236"/>
                </a:solidFill>
              </a:rPr>
              <a:t>      QI 5.9 </a:t>
            </a:r>
            <a:r>
              <a:rPr lang="en-GB" b="1" dirty="0">
                <a:solidFill>
                  <a:srgbClr val="B3D236"/>
                </a:solidFill>
              </a:rPr>
              <a:t>improvement through self-evaluation</a:t>
            </a:r>
          </a:p>
          <a:p>
            <a:endParaRPr lang="en-GB" b="1" dirty="0">
              <a:solidFill>
                <a:srgbClr val="B3D236"/>
              </a:solidFill>
            </a:endParaRPr>
          </a:p>
          <a:p>
            <a:endParaRPr lang="en-GB" b="1" dirty="0">
              <a:solidFill>
                <a:srgbClr val="B3D236"/>
              </a:solidFill>
            </a:endParaRPr>
          </a:p>
          <a:p>
            <a:endParaRPr lang="en-GB" sz="2800" b="1" dirty="0">
              <a:solidFill>
                <a:srgbClr val="00ABB5"/>
              </a:solidFill>
            </a:endParaRPr>
          </a:p>
        </p:txBody>
      </p:sp>
      <p:pic>
        <p:nvPicPr>
          <p:cNvPr id="6" name="Picture 5"/>
          <p:cNvPicPr>
            <a:picLocks noChangeAspect="1"/>
          </p:cNvPicPr>
          <p:nvPr/>
        </p:nvPicPr>
        <p:blipFill>
          <a:blip r:embed="rId4" cstate="print"/>
          <a:stretch>
            <a:fillRect/>
          </a:stretch>
        </p:blipFill>
        <p:spPr>
          <a:xfrm>
            <a:off x="8630113" y="6374080"/>
            <a:ext cx="2804346" cy="186956"/>
          </a:xfrm>
          <a:prstGeom prst="rect">
            <a:avLst/>
          </a:prstGeom>
        </p:spPr>
      </p:pic>
      <p:sp>
        <p:nvSpPr>
          <p:cNvPr id="4" name="Rectangle 3"/>
          <p:cNvSpPr/>
          <p:nvPr/>
        </p:nvSpPr>
        <p:spPr>
          <a:xfrm>
            <a:off x="508000" y="1921079"/>
            <a:ext cx="10043885" cy="2831544"/>
          </a:xfrm>
          <a:prstGeom prst="rect">
            <a:avLst/>
          </a:prstGeom>
        </p:spPr>
        <p:txBody>
          <a:bodyPr wrap="square">
            <a:spAutoFit/>
          </a:bodyPr>
          <a:lstStyle/>
          <a:p>
            <a:endParaRPr lang="en-GB" dirty="0"/>
          </a:p>
          <a:p>
            <a:pPr marL="800100" lvl="1" indent="-342900">
              <a:buFont typeface="Wingdings" pitchFamily="2" charset="2"/>
              <a:buChar char="Ø"/>
            </a:pPr>
            <a:r>
              <a:rPr lang="en-GB" sz="2000" b="1" dirty="0">
                <a:solidFill>
                  <a:srgbClr val="00C4C4"/>
                </a:solidFill>
              </a:rPr>
              <a:t>f</a:t>
            </a:r>
            <a:r>
              <a:rPr lang="en-GB" sz="2000" b="1" dirty="0" smtClean="0">
                <a:solidFill>
                  <a:srgbClr val="00C4C4"/>
                </a:solidFill>
              </a:rPr>
              <a:t>rom </a:t>
            </a:r>
            <a:r>
              <a:rPr lang="en-GB" sz="2000" b="1" dirty="0">
                <a:solidFill>
                  <a:srgbClr val="00C4C4"/>
                </a:solidFill>
              </a:rPr>
              <a:t>late September 2015 onwards, staff are becoming familiar with </a:t>
            </a:r>
            <a:r>
              <a:rPr lang="en-GB" sz="2000" b="1" i="1" dirty="0">
                <a:solidFill>
                  <a:srgbClr val="00C4C4"/>
                </a:solidFill>
              </a:rPr>
              <a:t>How good is our school?</a:t>
            </a:r>
            <a:r>
              <a:rPr lang="en-GB" sz="2000" b="1" dirty="0">
                <a:solidFill>
                  <a:srgbClr val="00C4C4"/>
                </a:solidFill>
              </a:rPr>
              <a:t> (fourth edition) (HGIOS4) and other relevant new self-evaluation </a:t>
            </a:r>
            <a:r>
              <a:rPr lang="en-GB" sz="2000" b="1" dirty="0" smtClean="0">
                <a:solidFill>
                  <a:srgbClr val="00C4C4"/>
                </a:solidFill>
              </a:rPr>
              <a:t>frameworks</a:t>
            </a:r>
            <a:endParaRPr lang="en-GB" sz="2000" b="1" dirty="0">
              <a:solidFill>
                <a:srgbClr val="00C4C4"/>
              </a:solidFill>
            </a:endParaRPr>
          </a:p>
          <a:p>
            <a:pPr marL="800100" lvl="1" indent="-342900">
              <a:buFont typeface="Wingdings" pitchFamily="2" charset="2"/>
              <a:buChar char="Ø"/>
            </a:pPr>
            <a:endParaRPr lang="en-GB" sz="2000" b="1" dirty="0" smtClean="0">
              <a:solidFill>
                <a:srgbClr val="00C4C4"/>
              </a:solidFill>
            </a:endParaRPr>
          </a:p>
          <a:p>
            <a:pPr lvl="1"/>
            <a:r>
              <a:rPr lang="en-GB" sz="2000" u="sng" dirty="0" smtClean="0">
                <a:hlinkClick r:id="rId5"/>
              </a:rPr>
              <a:t>www.educationscotland.gov.uk/resources/h/hgios4</a:t>
            </a:r>
            <a:r>
              <a:rPr lang="en-GB" sz="2000" u="sng" dirty="0">
                <a:hlinkClick r:id="rId5"/>
              </a:rPr>
              <a:t>/</a:t>
            </a:r>
            <a:endParaRPr lang="en-GB" sz="2000" dirty="0"/>
          </a:p>
          <a:p>
            <a:pPr marL="800100" lvl="1" indent="-342900">
              <a:buFont typeface="Wingdings" pitchFamily="2" charset="2"/>
              <a:buChar char="Ø"/>
            </a:pPr>
            <a:endParaRPr lang="en-GB" sz="2000" b="1" dirty="0">
              <a:solidFill>
                <a:srgbClr val="00C4C4"/>
              </a:solidFill>
            </a:endParaRPr>
          </a:p>
          <a:p>
            <a:pPr marL="800100" lvl="1" indent="-342900">
              <a:buFont typeface="Wingdings" pitchFamily="2" charset="2"/>
              <a:buChar char="Ø"/>
            </a:pPr>
            <a:endParaRPr lang="en-GB" sz="2000" b="1" dirty="0" smtClean="0">
              <a:solidFill>
                <a:srgbClr val="00C4C4"/>
              </a:solidFill>
            </a:endParaRPr>
          </a:p>
          <a:p>
            <a:pPr marL="800100" lvl="1" indent="-342900">
              <a:buFont typeface="Wingdings" pitchFamily="2" charset="2"/>
              <a:buChar char="Ø"/>
            </a:pPr>
            <a:endParaRPr lang="en-GB" sz="2000" b="1" dirty="0">
              <a:solidFill>
                <a:srgbClr val="00C4C4"/>
              </a:solidFill>
            </a:endParaRPr>
          </a:p>
        </p:txBody>
      </p:sp>
    </p:spTree>
    <p:extLst>
      <p:ext uri="{BB962C8B-B14F-4D97-AF65-F5344CB8AC3E}">
        <p14:creationId xmlns:p14="http://schemas.microsoft.com/office/powerpoint/2010/main" val="32896184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794854"/>
            <a:ext cx="12192000" cy="106314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rotWithShape="1">
          <a:blip r:embed="rId3" cstate="print"/>
          <a:srcRect l="23724" t="23521" r="26011" b="31464"/>
          <a:stretch/>
        </p:blipFill>
        <p:spPr>
          <a:xfrm>
            <a:off x="-18539" y="5840541"/>
            <a:ext cx="12263839" cy="1026730"/>
          </a:xfrm>
          <a:prstGeom prst="rect">
            <a:avLst/>
          </a:prstGeom>
        </p:spPr>
      </p:pic>
      <p:sp>
        <p:nvSpPr>
          <p:cNvPr id="2" name="Title 1"/>
          <p:cNvSpPr>
            <a:spLocks noGrp="1"/>
          </p:cNvSpPr>
          <p:nvPr>
            <p:ph type="title"/>
          </p:nvPr>
        </p:nvSpPr>
        <p:spPr>
          <a:xfrm>
            <a:off x="571246" y="235564"/>
            <a:ext cx="11049507" cy="782320"/>
          </a:xfrm>
        </p:spPr>
        <p:txBody>
          <a:bodyPr/>
          <a:lstStyle/>
          <a:p>
            <a:pPr algn="ctr"/>
            <a:r>
              <a:rPr lang="en-GB" sz="3200" dirty="0" smtClean="0">
                <a:solidFill>
                  <a:srgbClr val="B3D236"/>
                </a:solidFill>
              </a:rPr>
              <a:t>Inspection Advice Note 2015-16</a:t>
            </a:r>
            <a:endParaRPr lang="en-GB" sz="3200" dirty="0">
              <a:solidFill>
                <a:srgbClr val="B3D236"/>
              </a:solidFill>
            </a:endParaRPr>
          </a:p>
        </p:txBody>
      </p:sp>
      <p:sp>
        <p:nvSpPr>
          <p:cNvPr id="3" name="Content Placeholder 2"/>
          <p:cNvSpPr>
            <a:spLocks noGrp="1"/>
          </p:cNvSpPr>
          <p:nvPr>
            <p:ph idx="1"/>
          </p:nvPr>
        </p:nvSpPr>
        <p:spPr>
          <a:xfrm>
            <a:off x="604098" y="1115551"/>
            <a:ext cx="10983804" cy="4893364"/>
          </a:xfrm>
        </p:spPr>
        <p:txBody>
          <a:bodyPr/>
          <a:lstStyle/>
          <a:p>
            <a:endParaRPr lang="en-GB" dirty="0"/>
          </a:p>
          <a:p>
            <a:r>
              <a:rPr lang="en-GB" sz="2400" b="1" dirty="0">
                <a:solidFill>
                  <a:srgbClr val="00ABB5"/>
                </a:solidFill>
              </a:rPr>
              <a:t>Appendix </a:t>
            </a:r>
            <a:endParaRPr lang="en-GB" sz="2400" dirty="0">
              <a:solidFill>
                <a:srgbClr val="00ABB5"/>
              </a:solidFill>
            </a:endParaRPr>
          </a:p>
          <a:p>
            <a:r>
              <a:rPr lang="en-GB" sz="2400" b="1" dirty="0">
                <a:solidFill>
                  <a:srgbClr val="00ABB5"/>
                </a:solidFill>
              </a:rPr>
              <a:t>New approaches to inspection and new self-evaluation frameworks </a:t>
            </a:r>
            <a:endParaRPr lang="en-GB" sz="2400" dirty="0">
              <a:solidFill>
                <a:srgbClr val="00ABB5"/>
              </a:solidFill>
            </a:endParaRPr>
          </a:p>
          <a:p>
            <a:endParaRPr lang="en-GB" sz="2400" b="1" dirty="0" smtClean="0">
              <a:solidFill>
                <a:srgbClr val="00ABB5"/>
              </a:solidFill>
            </a:endParaRPr>
          </a:p>
          <a:p>
            <a:pPr marL="342900" indent="-342900">
              <a:buFont typeface="Wingdings" pitchFamily="2" charset="2"/>
              <a:buChar char="Ø"/>
            </a:pPr>
            <a:r>
              <a:rPr lang="en-GB" sz="2400" b="1" dirty="0" smtClean="0">
                <a:solidFill>
                  <a:srgbClr val="00ABB5"/>
                </a:solidFill>
              </a:rPr>
              <a:t>Schools </a:t>
            </a:r>
          </a:p>
          <a:p>
            <a:pPr marL="342900" indent="-342900">
              <a:buFont typeface="Wingdings" pitchFamily="2" charset="2"/>
              <a:buChar char="Ø"/>
            </a:pPr>
            <a:r>
              <a:rPr lang="en-GB" sz="2400" b="1" dirty="0">
                <a:solidFill>
                  <a:srgbClr val="00ABB5"/>
                </a:solidFill>
              </a:rPr>
              <a:t>Learning Communities </a:t>
            </a:r>
            <a:endParaRPr lang="en-GB" sz="2400" b="1" dirty="0" smtClean="0">
              <a:solidFill>
                <a:srgbClr val="00ABB5"/>
              </a:solidFill>
            </a:endParaRPr>
          </a:p>
          <a:p>
            <a:pPr marL="342900" indent="-342900">
              <a:buFont typeface="Wingdings" pitchFamily="2" charset="2"/>
              <a:buChar char="Ø"/>
            </a:pPr>
            <a:r>
              <a:rPr lang="en-GB" sz="2400" b="1" dirty="0">
                <a:solidFill>
                  <a:srgbClr val="00ABB5"/>
                </a:solidFill>
              </a:rPr>
              <a:t>Early </a:t>
            </a:r>
            <a:r>
              <a:rPr lang="en-GB" sz="2400" b="1" dirty="0" smtClean="0">
                <a:solidFill>
                  <a:srgbClr val="00ABB5"/>
                </a:solidFill>
              </a:rPr>
              <a:t>Learning </a:t>
            </a:r>
            <a:r>
              <a:rPr lang="en-GB" sz="2400" b="1" dirty="0">
                <a:solidFill>
                  <a:srgbClr val="00ABB5"/>
                </a:solidFill>
              </a:rPr>
              <a:t>and Childcare (ELCC) Settings </a:t>
            </a:r>
            <a:endParaRPr lang="en-GB" sz="2400" b="1" dirty="0" smtClean="0">
              <a:solidFill>
                <a:srgbClr val="00ABB5"/>
              </a:solidFill>
            </a:endParaRPr>
          </a:p>
          <a:p>
            <a:pPr marL="342900" indent="-342900">
              <a:buFont typeface="Wingdings" pitchFamily="2" charset="2"/>
              <a:buChar char="Ø"/>
            </a:pPr>
            <a:endParaRPr lang="en-GB" sz="2400" b="1" dirty="0">
              <a:solidFill>
                <a:srgbClr val="00ABB5"/>
              </a:solidFill>
            </a:endParaRPr>
          </a:p>
          <a:p>
            <a:r>
              <a:rPr lang="en-GB" sz="2400" b="1" dirty="0">
                <a:solidFill>
                  <a:srgbClr val="00ABB5"/>
                </a:solidFill>
                <a:hlinkClick r:id="rId4"/>
              </a:rPr>
              <a:t>http://</a:t>
            </a:r>
            <a:r>
              <a:rPr lang="en-GB" sz="2400" b="1" dirty="0" smtClean="0">
                <a:solidFill>
                  <a:srgbClr val="00ABB5"/>
                </a:solidFill>
                <a:hlinkClick r:id="rId4"/>
              </a:rPr>
              <a:t>www.educationscotland.gov.uk/resources/h/hgios4/introduction.asp</a:t>
            </a:r>
            <a:r>
              <a:rPr lang="en-GB" sz="2400" b="1" dirty="0" smtClean="0">
                <a:solidFill>
                  <a:srgbClr val="00ABB5"/>
                </a:solidFill>
              </a:rPr>
              <a:t>	</a:t>
            </a:r>
            <a:endParaRPr lang="en-GB" sz="2400" b="1" dirty="0">
              <a:solidFill>
                <a:srgbClr val="00ABB5"/>
              </a:solidFill>
            </a:endParaRPr>
          </a:p>
        </p:txBody>
      </p:sp>
      <p:pic>
        <p:nvPicPr>
          <p:cNvPr id="6" name="Picture 5"/>
          <p:cNvPicPr>
            <a:picLocks noChangeAspect="1"/>
          </p:cNvPicPr>
          <p:nvPr/>
        </p:nvPicPr>
        <p:blipFill>
          <a:blip r:embed="rId5" cstate="print"/>
          <a:stretch>
            <a:fillRect/>
          </a:stretch>
        </p:blipFill>
        <p:spPr>
          <a:xfrm>
            <a:off x="8630113" y="6374080"/>
            <a:ext cx="2804346" cy="186956"/>
          </a:xfrm>
          <a:prstGeom prst="rect">
            <a:avLst/>
          </a:prstGeom>
        </p:spPr>
      </p:pic>
    </p:spTree>
    <p:extLst>
      <p:ext uri="{BB962C8B-B14F-4D97-AF65-F5344CB8AC3E}">
        <p14:creationId xmlns:p14="http://schemas.microsoft.com/office/powerpoint/2010/main" val="4181064931"/>
      </p:ext>
    </p:extLst>
  </p:cSld>
  <p:clrMapOvr>
    <a:masterClrMapping/>
  </p:clrMapOvr>
  <p:timing>
    <p:tnLst>
      <p:par>
        <p:cTn id="1" dur="indefinite" restart="never" nodeType="tmRoot"/>
      </p:par>
    </p:tnLst>
  </p:timing>
</p:sld>
</file>

<file path=ppt/theme/theme1.xml><?xml version="1.0" encoding="utf-8"?>
<a:theme xmlns:a="http://schemas.openxmlformats.org/drawingml/2006/main" name="3. Education Scotland Powerpoint Final">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C8A5"/>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FFFFFF"/>
        </a:dk1>
        <a:lt1>
          <a:srgbClr val="FFFFFF"/>
        </a:lt1>
        <a:dk2>
          <a:srgbClr val="FFFFFF"/>
        </a:dk2>
        <a:lt2>
          <a:srgbClr val="808080"/>
        </a:lt2>
        <a:accent1>
          <a:srgbClr val="009BAA"/>
        </a:accent1>
        <a:accent2>
          <a:srgbClr val="B2D235"/>
        </a:accent2>
        <a:accent3>
          <a:srgbClr val="FFFFFF"/>
        </a:accent3>
        <a:accent4>
          <a:srgbClr val="DADADA"/>
        </a:accent4>
        <a:accent5>
          <a:srgbClr val="AACBD2"/>
        </a:accent5>
        <a:accent6>
          <a:srgbClr val="A1BE2F"/>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CDC23D987C44B816AEEDA25B50CC4" ma:contentTypeVersion="0" ma:contentTypeDescription="Create a new document." ma:contentTypeScope="" ma:versionID="b6878043c1e9ea6bb1d8ccfc5647808f">
  <xsd:schema xmlns:xsd="http://www.w3.org/2001/XMLSchema" xmlns:xs="http://www.w3.org/2001/XMLSchema" xmlns:p="http://schemas.microsoft.com/office/2006/metadata/properties" targetNamespace="http://schemas.microsoft.com/office/2006/metadata/properties" ma:root="true" ma:fieldsID="6c96ba11fc0b0f11135d6dc28d8a2ff0">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E75B553-2AE0-4B0C-913C-4B15DEBD22D7}">
  <ds:schemaRefs>
    <ds:schemaRef ds:uri="http://schemas.microsoft.com/sharepoint/v3/contenttype/forms"/>
  </ds:schemaRefs>
</ds:datastoreItem>
</file>

<file path=customXml/itemProps2.xml><?xml version="1.0" encoding="utf-8"?>
<ds:datastoreItem xmlns:ds="http://schemas.openxmlformats.org/officeDocument/2006/customXml" ds:itemID="{D7967039-C71A-4B84-9858-0728C216CC08}">
  <ds:schemaRefs>
    <ds:schemaRef ds:uri="http://purl.org/dc/term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FC97AF3-2FBD-49FC-BA10-8B6812BE081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2043</TotalTime>
  <Words>744</Words>
  <Application>Microsoft Office PowerPoint</Application>
  <PresentationFormat>Widescreen</PresentationFormat>
  <Paragraphs>116</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Lucida Grande</vt:lpstr>
      <vt:lpstr>Wingdings</vt:lpstr>
      <vt:lpstr>3. Education Scotland Powerpoint Final</vt:lpstr>
      <vt:lpstr>PowerPoint Presentation</vt:lpstr>
      <vt:lpstr>Inspection Advice Note 2015-16</vt:lpstr>
      <vt:lpstr>Curriculum for Excellence Implementation Plan 2015-16</vt:lpstr>
      <vt:lpstr>Inspection Advice Note 2015-16</vt:lpstr>
      <vt:lpstr>raising attainment for all</vt:lpstr>
      <vt:lpstr>raising attainment for all</vt:lpstr>
      <vt:lpstr> developing the young workforce (DYW): employability and skills </vt:lpstr>
      <vt:lpstr> developing the young workforce (DYW): employability and skills </vt:lpstr>
      <vt:lpstr>tackling bureaucracy </vt:lpstr>
      <vt:lpstr>further updates</vt:lpstr>
      <vt:lpstr>further updates</vt:lpstr>
      <vt:lpstr>Inspection Advice Note 2015-16</vt:lpstr>
    </vt:vector>
  </TitlesOfParts>
  <Company>Education Scotland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Fiona Andrew</dc:creator>
  <cp:lastModifiedBy>Calum</cp:lastModifiedBy>
  <cp:revision>149</cp:revision>
  <cp:lastPrinted>2014-02-19T15:05:01Z</cp:lastPrinted>
  <dcterms:created xsi:type="dcterms:W3CDTF">2014-01-17T15:23:54Z</dcterms:created>
  <dcterms:modified xsi:type="dcterms:W3CDTF">2015-08-17T06:43:48Z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0x01010079FCDC23D987C44B816AEEDA25B50CC4</vt:lpwstr>
  </property>
  <property fmtid="{D5CDD505-2E9C-101B-9397-08002B2CF9AE}" pid="3" name="_dlc_DocIdItemGuid">
    <vt:lpwstr>c74d0d01-22fa-4460-a599-e806a271597e</vt:lpwstr>
  </property>
</Properties>
</file>